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52"/>
  </p:notesMasterIdLst>
  <p:handoutMasterIdLst>
    <p:handoutMasterId r:id="rId53"/>
  </p:handoutMasterIdLst>
  <p:sldIdLst>
    <p:sldId id="501" r:id="rId2"/>
    <p:sldId id="269" r:id="rId3"/>
    <p:sldId id="301" r:id="rId4"/>
    <p:sldId id="435" r:id="rId5"/>
    <p:sldId id="464" r:id="rId6"/>
    <p:sldId id="754" r:id="rId7"/>
    <p:sldId id="545" r:id="rId8"/>
    <p:sldId id="610" r:id="rId9"/>
    <p:sldId id="757" r:id="rId10"/>
    <p:sldId id="758" r:id="rId11"/>
    <p:sldId id="788" r:id="rId12"/>
    <p:sldId id="759" r:id="rId13"/>
    <p:sldId id="760" r:id="rId14"/>
    <p:sldId id="611" r:id="rId15"/>
    <p:sldId id="798" r:id="rId16"/>
    <p:sldId id="797" r:id="rId17"/>
    <p:sldId id="789" r:id="rId18"/>
    <p:sldId id="790" r:id="rId19"/>
    <p:sldId id="791" r:id="rId20"/>
    <p:sldId id="792" r:id="rId21"/>
    <p:sldId id="793" r:id="rId22"/>
    <p:sldId id="794" r:id="rId23"/>
    <p:sldId id="795" r:id="rId24"/>
    <p:sldId id="767" r:id="rId25"/>
    <p:sldId id="769" r:id="rId26"/>
    <p:sldId id="799" r:id="rId27"/>
    <p:sldId id="800" r:id="rId28"/>
    <p:sldId id="770" r:id="rId29"/>
    <p:sldId id="771" r:id="rId30"/>
    <p:sldId id="772" r:id="rId31"/>
    <p:sldId id="774" r:id="rId32"/>
    <p:sldId id="775" r:id="rId33"/>
    <p:sldId id="777" r:id="rId34"/>
    <p:sldId id="781" r:id="rId35"/>
    <p:sldId id="782" r:id="rId36"/>
    <p:sldId id="783" r:id="rId37"/>
    <p:sldId id="778" r:id="rId38"/>
    <p:sldId id="780" r:id="rId39"/>
    <p:sldId id="779" r:id="rId40"/>
    <p:sldId id="801" r:id="rId41"/>
    <p:sldId id="813" r:id="rId42"/>
    <p:sldId id="811" r:id="rId43"/>
    <p:sldId id="814" r:id="rId44"/>
    <p:sldId id="803" r:id="rId45"/>
    <p:sldId id="804" r:id="rId46"/>
    <p:sldId id="805" r:id="rId47"/>
    <p:sldId id="806" r:id="rId48"/>
    <p:sldId id="808" r:id="rId49"/>
    <p:sldId id="815" r:id="rId50"/>
    <p:sldId id="809" r:id="rId51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143">
          <p15:clr>
            <a:srgbClr val="A4A3A4"/>
          </p15:clr>
        </p15:guide>
        <p15:guide id="3" pos="3248">
          <p15:clr>
            <a:srgbClr val="A4A3A4"/>
          </p15:clr>
        </p15:guide>
        <p15:guide id="4" pos="143">
          <p15:clr>
            <a:srgbClr val="A4A3A4"/>
          </p15:clr>
        </p15:guide>
        <p15:guide id="5" pos="6068">
          <p15:clr>
            <a:srgbClr val="A4A3A4"/>
          </p15:clr>
        </p15:guide>
        <p15:guide id="6" orient="horz" pos="1117">
          <p15:clr>
            <a:srgbClr val="A4A3A4"/>
          </p15:clr>
        </p15:guide>
        <p15:guide id="7" orient="horz" pos="4167">
          <p15:clr>
            <a:srgbClr val="A4A3A4"/>
          </p15:clr>
        </p15:guide>
        <p15:guide id="8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8EC"/>
    <a:srgbClr val="FEF6B8"/>
    <a:srgbClr val="F8A9A9"/>
    <a:srgbClr val="D0F3AD"/>
    <a:srgbClr val="E0D1DB"/>
    <a:srgbClr val="D5E8DD"/>
    <a:srgbClr val="FDE0C2"/>
    <a:srgbClr val="F1F6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9" autoAdjust="0"/>
    <p:restoredTop sz="87722" autoAdjust="0"/>
  </p:normalViewPr>
  <p:slideViewPr>
    <p:cSldViewPr>
      <p:cViewPr varScale="1">
        <p:scale>
          <a:sx n="71" d="100"/>
          <a:sy n="71" d="100"/>
        </p:scale>
        <p:origin x="1158" y="66"/>
      </p:cViewPr>
      <p:guideLst>
        <p:guide orient="horz" pos="2160"/>
        <p:guide orient="horz" pos="1143"/>
        <p:guide pos="3248"/>
        <p:guide pos="143"/>
        <p:guide pos="6068"/>
        <p:guide orient="horz" pos="1117"/>
        <p:guide orient="horz" pos="4167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80"/>
    </p:cViewPr>
  </p:sorterViewPr>
  <p:notesViewPr>
    <p:cSldViewPr>
      <p:cViewPr varScale="1">
        <p:scale>
          <a:sx n="80" d="100"/>
          <a:sy n="80" d="100"/>
        </p:scale>
        <p:origin x="-4046" y="-96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CE032-ED07-4139-9220-BFAAF10FFB30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2017-03-04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F537A-B899-4629-94FD-F7A90AEBB56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851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jpg>
</file>

<file path=ppt/media/image115.jpg>
</file>

<file path=ppt/media/image116.jpg>
</file>

<file path=ppt/media/image117.png>
</file>

<file path=ppt/media/image118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87271AE6-D0B1-AA47-88FE-716E07697481}" type="datetime1">
              <a:rPr lang="ko-KR" altLang="en-US"/>
              <a:pPr>
                <a:defRPr/>
              </a:pPr>
              <a:t>2017-03-04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B3B64855-A6CE-B943-8FEC-1FFE2BF27997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84148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1947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918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092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037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31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083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344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767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505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254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42534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8973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24865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62885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8347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15368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99263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483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227013" y="1814513"/>
            <a:ext cx="9405937" cy="4638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63" y="6572250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69304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87534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97331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30694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5312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88734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76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35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74715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58851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103" y="452718"/>
            <a:ext cx="7643328" cy="140053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675" y="2052925"/>
            <a:ext cx="7270959" cy="41954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8160847" y="1819244"/>
            <a:ext cx="990599" cy="24771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13605" y="3253844"/>
            <a:ext cx="3859795" cy="2477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634" y="295737"/>
            <a:ext cx="681214" cy="767687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25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006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2" r:id="rId3"/>
    <p:sldLayoutId id="2147483695" r:id="rId4"/>
    <p:sldLayoutId id="2147483696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14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1600" kern="1200" dirty="0">
          <a:solidFill>
            <a:srgbClr val="000000"/>
          </a:solidFill>
          <a:latin typeface="Arial" pitchFamily="34" charset="0"/>
          <a:ea typeface="HY헤드라인M" pitchFamily="18" charset="-127"/>
          <a:cs typeface="HY헤드라인M" pitchFamily="18" charset="-128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9pPr>
    </p:titleStyle>
    <p:bodyStyle>
      <a:lvl1pPr marL="1651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Wingdings" charset="2"/>
        <a:buChar char="§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1pPr>
      <a:lvl2pPr marL="3429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2pPr>
      <a:lvl3pPr marL="5334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•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3pPr>
      <a:lvl4pPr marL="7366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4pPr>
      <a:lvl5pPr marL="901700" indent="-1270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»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jpeg"/><Relationship Id="rId2" Type="http://schemas.openxmlformats.org/officeDocument/2006/relationships/tags" Target="../tags/tag2.xml"/><Relationship Id="rId16" Type="http://schemas.openxmlformats.org/officeDocument/2006/relationships/image" Target="../media/image12.png"/><Relationship Id="rId20" Type="http://schemas.openxmlformats.org/officeDocument/2006/relationships/image" Target="../media/image15.gif"/><Relationship Id="rId1" Type="http://schemas.openxmlformats.org/officeDocument/2006/relationships/tags" Target="../tags/tag1.xml"/><Relationship Id="rId6" Type="http://schemas.openxmlformats.org/officeDocument/2006/relationships/image" Target="../media/image2.jpeg"/><Relationship Id="rId11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19" Type="http://schemas.microsoft.com/office/2007/relationships/hdphoto" Target="../media/hdphoto1.wdp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5.png"/><Relationship Id="rId1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www.osgeo.kr/178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qgistutorials.com/ko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hrd.me.go.kr/member/board/DataEduTextbook_BoardList.do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://blog.daum.net/geoscience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tags" Target="../tags/tag9.xml"/><Relationship Id="rId7" Type="http://schemas.openxmlformats.org/officeDocument/2006/relationships/image" Target="../media/image31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tags" Target="../tags/tag8.xml"/><Relationship Id="rId16" Type="http://schemas.openxmlformats.org/officeDocument/2006/relationships/image" Target="../media/image10.jpeg"/><Relationship Id="rId1" Type="http://schemas.openxmlformats.org/officeDocument/2006/relationships/tags" Target="../tags/tag7.xml"/><Relationship Id="rId6" Type="http://schemas.openxmlformats.org/officeDocument/2006/relationships/hyperlink" Target="http://maps.cga.harvard.edu/qgis/" TargetMode="External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15" Type="http://schemas.openxmlformats.org/officeDocument/2006/relationships/image" Target="../media/image9.png"/><Relationship Id="rId10" Type="http://schemas.openxmlformats.org/officeDocument/2006/relationships/image" Target="../media/image4.png"/><Relationship Id="rId19" Type="http://schemas.openxmlformats.org/officeDocument/2006/relationships/image" Target="../media/image13.jpe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3.png"/><Relationship Id="rId1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jpeg"/><Relationship Id="rId5" Type="http://schemas.openxmlformats.org/officeDocument/2006/relationships/image" Target="../media/image43.jpeg"/><Relationship Id="rId4" Type="http://schemas.openxmlformats.org/officeDocument/2006/relationships/image" Target="../media/image4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jpeg"/><Relationship Id="rId3" Type="http://schemas.openxmlformats.org/officeDocument/2006/relationships/tags" Target="../tags/tag6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tags" Target="../tags/tag5.xml"/><Relationship Id="rId16" Type="http://schemas.openxmlformats.org/officeDocument/2006/relationships/image" Target="../media/image13.jpeg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jpe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png"/><Relationship Id="rId4" Type="http://schemas.openxmlformats.org/officeDocument/2006/relationships/image" Target="../media/image5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png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osgeo.kr/17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7" Type="http://schemas.openxmlformats.org/officeDocument/2006/relationships/image" Target="../media/image87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hyperlink" Target="http://topis.seoul.go.k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0.png"/><Relationship Id="rId4" Type="http://schemas.openxmlformats.org/officeDocument/2006/relationships/image" Target="../media/image10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3.png"/><Relationship Id="rId4" Type="http://schemas.openxmlformats.org/officeDocument/2006/relationships/image" Target="../media/image11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jpg"/><Relationship Id="rId2" Type="http://schemas.openxmlformats.org/officeDocument/2006/relationships/image" Target="../media/image11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qgis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docs.qgis.org/2.14/ko/docs/index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37184" y="2673003"/>
            <a:ext cx="7391400" cy="830997"/>
          </a:xfrm>
          <a:prstGeom prst="rect">
            <a:avLst/>
          </a:prstGeom>
          <a:solidFill>
            <a:schemeClr val="bg1">
              <a:alpha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pPr marL="50800" algn="ctr" defTabSz="939800" eaLnBrk="0" fontAlgn="b" hangingPunct="0">
              <a:spcBef>
                <a:spcPct val="30000"/>
              </a:spcBef>
            </a:pP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QGIS </a:t>
            </a:r>
            <a:r>
              <a:rPr lang="ko-KR" altLang="en-US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기초</a:t>
            </a: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 </a:t>
            </a:r>
          </a:p>
        </p:txBody>
      </p:sp>
      <p:pic>
        <p:nvPicPr>
          <p:cNvPr id="8" name="Picture 7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9" name="Picture 8" descr="geoserver-logo-1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0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1" name="Picture 10" descr="mapfish_white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5" name="Picture 14" descr="openlayers_logo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pic>
        <p:nvPicPr>
          <p:cNvPr id="12" name="Picture 11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40632" y="2132856"/>
            <a:ext cx="1676400" cy="1877569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69633" name="Picture 1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9634" name="Picture 2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6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18" name="Picture 2" descr="GeoNod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19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0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6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1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pic>
        <p:nvPicPr>
          <p:cNvPr id="25" name="Picture 2" descr="D:\PROJECT\004.OSGEO\20121012_FOSS4G KOREA\LOGO\OSGeo-Korean-LC.png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28" b="16098"/>
          <a:stretch/>
        </p:blipFill>
        <p:spPr bwMode="auto">
          <a:xfrm>
            <a:off x="262673" y="224608"/>
            <a:ext cx="2530087" cy="162021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부제목 2"/>
          <p:cNvSpPr txBox="1">
            <a:spLocks/>
          </p:cNvSpPr>
          <p:nvPr/>
        </p:nvSpPr>
        <p:spPr>
          <a:xfrm>
            <a:off x="914400" y="5486400"/>
            <a:ext cx="6400800" cy="667512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1651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Wingdings" charset="2"/>
              <a:buChar char="§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•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»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buNone/>
            </a:pPr>
            <a:r>
              <a:rPr kumimoji="0" lang="en-US" altLang="ko-KR" sz="2800" b="1" dirty="0" smtClean="0">
                <a:solidFill>
                  <a:schemeClr val="accent1"/>
                </a:solidFill>
              </a:rPr>
              <a:t>2017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년 </a:t>
            </a:r>
            <a:r>
              <a:rPr kumimoji="0" lang="en-US" altLang="ko-KR" sz="2800" b="1" dirty="0">
                <a:solidFill>
                  <a:schemeClr val="accent1"/>
                </a:solidFill>
              </a:rPr>
              <a:t>3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월 </a:t>
            </a:r>
            <a:r>
              <a:rPr kumimoji="0" lang="en-US" altLang="ko-KR" sz="2800" b="1" dirty="0">
                <a:solidFill>
                  <a:schemeClr val="accent1"/>
                </a:solidFill>
              </a:rPr>
              <a:t>7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일</a:t>
            </a:r>
            <a:endParaRPr kumimoji="0" lang="en-US" altLang="ko-KR" sz="2800" b="1" dirty="0" smtClean="0">
              <a:solidFill>
                <a:schemeClr val="accent1"/>
              </a:solidFill>
            </a:endParaRPr>
          </a:p>
          <a:p>
            <a:pPr marL="50800" indent="0">
              <a:buNone/>
            </a:pPr>
            <a:r>
              <a:rPr kumimoji="0" lang="ko-KR" altLang="en-US" sz="2800" b="1" dirty="0" smtClean="0">
                <a:solidFill>
                  <a:schemeClr val="accent1"/>
                </a:solidFill>
              </a:rPr>
              <a:t>장병진</a:t>
            </a:r>
            <a:r>
              <a:rPr kumimoji="0" lang="en-US" altLang="ko-KR" sz="2800" b="1" dirty="0" smtClean="0">
                <a:solidFill>
                  <a:schemeClr val="accent1"/>
                </a:solidFill>
              </a:rPr>
              <a:t>(jangbi882@gmail.com)</a:t>
            </a:r>
            <a:endParaRPr kumimoji="0" lang="ko-KR" altLang="en-US" sz="2800" b="1" dirty="0">
              <a:solidFill>
                <a:schemeClr val="accent1"/>
              </a:solidFill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61" y="5414081"/>
            <a:ext cx="2233413" cy="81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4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21494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Training Manual (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한국어판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://www.osgeo.kr/178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92" y="1583702"/>
            <a:ext cx="7116204" cy="49327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352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1052736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예제와 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Ujaval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Gandhi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씨가 쓰고 부산대 최송현 교수님이 번역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http://www.qgistutorials.com/ko/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277" y="2059681"/>
            <a:ext cx="6088436" cy="4510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2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00" y="1999874"/>
            <a:ext cx="6621389" cy="458975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국립환경인력개발원교육자료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환경공간정보활용과정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(2013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https://ehrd.me.go.kr/member/board/DataEduTextbook_BoardList.do</a:t>
            </a:r>
            <a:endParaRPr lang="ko-KR" altLang="en-US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212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개인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국립공원관리공단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유병혁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blog.daum.net/geoscience/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07" y="1999874"/>
            <a:ext cx="6426575" cy="43767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8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8950" y="2286000"/>
            <a:ext cx="880745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II. QGIS</a:t>
            </a:r>
            <a:r>
              <a:rPr lang="ko-KR" alt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 기본 기능 </a:t>
            </a:r>
            <a:endParaRPr lang="en-US" sz="66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600" y="4114800"/>
            <a:ext cx="8662537" cy="24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교재는 미국 하버드 대학교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Center for Geographic Analysis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 Workshop Manual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내용을 일부 포함하고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해당 자료는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  <a:hlinkClick r:id="rId6"/>
              </a:rPr>
              <a:t>http://maps.cga.harvard.edu/qgis/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에서 살펴볼 수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자료와 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버젼은 교육용 버젼과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6" descr="OSGeo_logo_750_3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23812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945444" y="112889"/>
            <a:ext cx="1219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rgbClr val="008000"/>
                </a:solidFill>
                <a:latin typeface="+mn-lt"/>
                <a:ea typeface="맑은 고딕"/>
                <a:cs typeface="맑은 고딕"/>
              </a:rPr>
              <a:t>한국어 지부</a:t>
            </a:r>
            <a:endParaRPr lang="en-US" sz="1600" dirty="0" smtClean="0">
              <a:solidFill>
                <a:srgbClr val="008000"/>
              </a:solidFill>
              <a:latin typeface="+mn-lt"/>
              <a:ea typeface="맑은 고딕"/>
              <a:cs typeface="맑은 고딕"/>
            </a:endParaRPr>
          </a:p>
        </p:txBody>
      </p:sp>
      <p:pic>
        <p:nvPicPr>
          <p:cNvPr id="16" name="Picture 7" descr="qgis_logo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7" name="Picture 8" descr="geoserver-logo-1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8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9" name="Picture 10" descr="mapfish_white.pn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20" name="Picture 14" descr="openlayers_logo.pn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3" name="그룹 20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22" name="Picture 1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Picture 2"/>
            <p:cNvPicPr>
              <a:picLocks noChangeAspect="1" noChangeArrowheads="1"/>
            </p:cNvPicPr>
            <p:nvPr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4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5" name="Picture 2" descr="GeoNode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6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7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8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040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48" y="1590123"/>
            <a:ext cx="6880787" cy="500219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QGIS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사용자 인터페이스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이해하기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2908" y="1520242"/>
            <a:ext cx="2160240" cy="2077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① 메뉴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도구 모음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③ 지도 범례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④ 지도 창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⑤ 지도 </a:t>
            </a:r>
            <a:r>
              <a:rPr lang="ko-KR" altLang="en-US" dirty="0" err="1" smtClean="0">
                <a:solidFill>
                  <a:srgbClr val="000000"/>
                </a:solidFill>
                <a:latin typeface="+mj-ea"/>
                <a:ea typeface="+mj-ea"/>
              </a:rPr>
              <a:t>오버뷰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⑥ 상태 표시줄 </a:t>
            </a:r>
          </a:p>
        </p:txBody>
      </p:sp>
      <p:sp>
        <p:nvSpPr>
          <p:cNvPr id="7" name="타원 6"/>
          <p:cNvSpPr/>
          <p:nvPr/>
        </p:nvSpPr>
        <p:spPr>
          <a:xfrm>
            <a:off x="2432720" y="1629470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8" name="타원 7"/>
          <p:cNvSpPr/>
          <p:nvPr/>
        </p:nvSpPr>
        <p:spPr>
          <a:xfrm>
            <a:off x="5529064" y="184482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9" name="타원 8"/>
          <p:cNvSpPr/>
          <p:nvPr/>
        </p:nvSpPr>
        <p:spPr>
          <a:xfrm>
            <a:off x="2544001" y="3121335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10" name="타원 9"/>
          <p:cNvSpPr/>
          <p:nvPr/>
        </p:nvSpPr>
        <p:spPr>
          <a:xfrm>
            <a:off x="4366072" y="4809976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1" name="타원 10"/>
          <p:cNvSpPr/>
          <p:nvPr/>
        </p:nvSpPr>
        <p:spPr>
          <a:xfrm>
            <a:off x="2255969" y="475850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12" name="타원 11"/>
          <p:cNvSpPr/>
          <p:nvPr/>
        </p:nvSpPr>
        <p:spPr>
          <a:xfrm>
            <a:off x="4774478" y="6175622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90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2100" y="1463668"/>
            <a:ext cx="9102686" cy="4980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2099" y="2405796"/>
            <a:ext cx="2832256" cy="2353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76472" y="3523783"/>
            <a:ext cx="3421488" cy="259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/>
          <p:cNvSpPr/>
          <p:nvPr/>
        </p:nvSpPr>
        <p:spPr>
          <a:xfrm>
            <a:off x="8044980" y="562870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툴박스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188506" y="505939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모델러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92229" y="3835256"/>
            <a:ext cx="836237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툴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화면구성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프래임워크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421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지원 공간정보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</a:t>
            </a:r>
            <a:r>
              <a:rPr lang="en-US" altLang="ko-KR" sz="1800" dirty="0" smtClean="0"/>
              <a:t>: Shape, DXF, SDTS, S-57, File GDB…</a:t>
            </a:r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</a:t>
            </a:r>
            <a:r>
              <a:rPr lang="en-US" altLang="ko-KR" sz="1800" dirty="0" smtClean="0"/>
              <a:t>: Tiff. JPG, PNG, IMG, </a:t>
            </a:r>
            <a:r>
              <a:rPr lang="en-US" altLang="ko-KR" sz="1800" dirty="0" err="1" smtClean="0"/>
              <a:t>ArcGRID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en-US" altLang="ko-KR" sz="1800" dirty="0" err="1" smtClean="0"/>
              <a:t>GeoDB</a:t>
            </a:r>
            <a:r>
              <a:rPr lang="en-US" altLang="ko-KR" sz="1800" dirty="0" smtClean="0"/>
              <a:t>: Oracle Spatial, MS SQL Server, </a:t>
            </a:r>
            <a:r>
              <a:rPr lang="en-US" altLang="ko-KR" sz="1800" dirty="0" err="1" smtClean="0"/>
              <a:t>PostGIS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ko-KR" altLang="en-US" sz="1800" dirty="0" smtClean="0"/>
              <a:t>표준 웹 인터페이스</a:t>
            </a:r>
            <a:r>
              <a:rPr lang="en-US" altLang="ko-KR" sz="1800" dirty="0" smtClean="0"/>
              <a:t>: WMS, WFS, WMTS, WCS…</a:t>
            </a:r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엄청나게 다양한 파일 포맷을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모든 표준좌표계와 사용자 </a:t>
            </a:r>
            <a:r>
              <a:rPr lang="ko-KR" altLang="en-US" sz="1800" dirty="0" err="1" smtClean="0"/>
              <a:t>좌표계</a:t>
            </a:r>
            <a:r>
              <a:rPr lang="ko-KR" altLang="en-US" sz="1800" dirty="0" smtClean="0"/>
              <a:t>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대용량 자료도 빠르게 볼 수 있음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</a:p>
          <a:p>
            <a:pPr lvl="1"/>
            <a:r>
              <a:rPr lang="ko-KR" altLang="en-US" sz="1800" dirty="0" err="1" smtClean="0"/>
              <a:t>포맷지원</a:t>
            </a:r>
            <a:r>
              <a:rPr lang="en-US" altLang="ko-KR" sz="1800" dirty="0" smtClean="0"/>
              <a:t>: QGIS &gt;&gt; ArcMap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254" y="1422068"/>
            <a:ext cx="3361731" cy="2345515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94" y="3861048"/>
            <a:ext cx="3385600" cy="221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보기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285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31094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800" dirty="0" smtClean="0"/>
              <a:t>데이터</a:t>
            </a:r>
            <a:r>
              <a:rPr lang="en-US" altLang="ko-KR" sz="1800" dirty="0" smtClean="0"/>
              <a:t> </a:t>
            </a:r>
            <a:r>
              <a:rPr lang="ko-KR" altLang="en-US" sz="1800" dirty="0" err="1" smtClean="0"/>
              <a:t>상세조회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 </a:t>
            </a:r>
            <a:r>
              <a:rPr lang="ko-KR" altLang="en-US" sz="1800" dirty="0" err="1" smtClean="0"/>
              <a:t>속성조회</a:t>
            </a:r>
            <a:endParaRPr lang="en-US" altLang="ko-KR" sz="1800" dirty="0"/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 다중 채널 </a:t>
            </a:r>
            <a:r>
              <a:rPr lang="ko-KR" altLang="en-US" sz="1800" dirty="0" err="1" smtClean="0"/>
              <a:t>값조회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 및 </a:t>
            </a:r>
            <a:r>
              <a:rPr lang="en-US" altLang="ko-KR" sz="1800" dirty="0" smtClean="0"/>
              <a:t>SQL</a:t>
            </a:r>
            <a:r>
              <a:rPr lang="ko-KR" altLang="en-US" sz="1800" dirty="0" smtClean="0"/>
              <a:t>을 이용한 </a:t>
            </a:r>
            <a:r>
              <a:rPr lang="ko-KR" altLang="en-US" sz="1800" dirty="0" err="1" smtClean="0"/>
              <a:t>공간자료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필터링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기본적인 </a:t>
            </a:r>
            <a:r>
              <a:rPr lang="ko-KR" altLang="en-US" sz="1800" dirty="0" err="1" smtClean="0"/>
              <a:t>속성기능</a:t>
            </a:r>
            <a:r>
              <a:rPr lang="ko-KR" altLang="en-US" sz="1800" dirty="0" smtClean="0"/>
              <a:t> 다 됨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찾기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바꾸기 편의성 떨어짐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계산식을 통한 기능은 뛰어남</a:t>
            </a:r>
            <a:endParaRPr lang="en-US" altLang="ko-KR" sz="1800" dirty="0" smtClean="0"/>
          </a:p>
          <a:p>
            <a:r>
              <a:rPr lang="ko-KR" altLang="en-US" sz="1800" dirty="0"/>
              <a:t>비교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</a:t>
            </a:r>
            <a:r>
              <a:rPr lang="en-US" altLang="ko-KR" sz="1800" dirty="0" smtClean="0"/>
              <a:t>&lt; ArcMap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성능측면</a:t>
            </a:r>
            <a:r>
              <a:rPr lang="en-US" altLang="ko-KR" sz="1800" dirty="0"/>
              <a:t>: QGIS = </a:t>
            </a:r>
            <a:r>
              <a:rPr lang="en-US" altLang="ko-KR" sz="1800" dirty="0" smtClean="0"/>
              <a:t>ArcMap</a:t>
            </a:r>
            <a:endParaRPr lang="en-US" altLang="ko-KR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008" y="1035550"/>
            <a:ext cx="3741426" cy="2177427"/>
          </a:xfrm>
          <a:prstGeom prst="rect">
            <a:avLst/>
          </a:prstGeom>
        </p:spPr>
      </p:pic>
      <p:pic>
        <p:nvPicPr>
          <p:cNvPr id="2050" name="Picture 2" descr="Cap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786" y="3212977"/>
            <a:ext cx="4894332" cy="323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상세조회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626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가시화 방법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채움색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채움패턴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선두께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선패턴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아이콘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텍스트 크기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배치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폰트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꾸밈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범위에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</a:t>
            </a:r>
            <a:r>
              <a:rPr lang="ko-KR" altLang="en-US" sz="1800" dirty="0" err="1" smtClean="0"/>
              <a:t>구분값에</a:t>
            </a:r>
            <a:r>
              <a:rPr lang="ko-KR" altLang="en-US" sz="1800" dirty="0" smtClean="0"/>
              <a:t>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레이어 겹침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투명도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특수효과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다양한 </a:t>
            </a:r>
            <a:r>
              <a:rPr lang="ko-KR" altLang="en-US" sz="1800" dirty="0" err="1" smtClean="0"/>
              <a:t>자료표현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계산식으로 </a:t>
            </a:r>
            <a:r>
              <a:rPr lang="ko-KR" altLang="en-US" sz="1800" dirty="0" err="1" smtClean="0"/>
              <a:t>표현제어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  <a:endParaRPr lang="ko-KR" altLang="en-US" sz="1800" dirty="0"/>
          </a:p>
        </p:txBody>
      </p:sp>
      <p:grpSp>
        <p:nvGrpSpPr>
          <p:cNvPr id="7" name="그룹 6"/>
          <p:cNvGrpSpPr/>
          <p:nvPr/>
        </p:nvGrpSpPr>
        <p:grpSpPr>
          <a:xfrm>
            <a:off x="5952066" y="2862826"/>
            <a:ext cx="3762730" cy="3517654"/>
            <a:chOff x="5494215" y="2618986"/>
            <a:chExt cx="2857500" cy="2893999"/>
          </a:xfrm>
        </p:grpSpPr>
        <p:pic>
          <p:nvPicPr>
            <p:cNvPr id="1032" name="Picture 8" descr="http://farm1.staticflickr.com/556/19555105112_df59273576_q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farm1.staticflickr.com/560/19131325429_0f1fa99c12_q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http://farm9.staticflickr.com/8736/16922238896_831a18b842_q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4084235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http://farm8.staticflickr.com/7564/15821069400_83a317ff7e_q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407469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0" name="Picture 16" descr="Captu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606" y="1137921"/>
            <a:ext cx="3149095" cy="169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자료 가시화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33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013" y="2204864"/>
            <a:ext cx="88074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altLang="ko-KR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I. QGIS </a:t>
            </a:r>
            <a:r>
              <a:rPr lang="ko-KR" altLang="en-US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설치 및 환경설정</a:t>
            </a:r>
            <a:endParaRPr lang="en-US" altLang="ko-KR" sz="4800" b="1" dirty="0" smtClean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pic>
        <p:nvPicPr>
          <p:cNvPr id="12" name="Picture 7" descr="qgis_logo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3" name="Picture 8" descr="geoserver-logo-1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4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5" name="Picture 10" descr="mapfish_white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6" name="Picture 14" descr="openlayers_logo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18" name="Picture 1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0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1" name="Picture 2" descr="GeoNode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2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3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4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sp>
        <p:nvSpPr>
          <p:cNvPr id="25" name="TextBox 24"/>
          <p:cNvSpPr txBox="1"/>
          <p:nvPr/>
        </p:nvSpPr>
        <p:spPr>
          <a:xfrm>
            <a:off x="609600" y="4114799"/>
            <a:ext cx="8662537" cy="250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32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비트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버전은 최신 버전과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샘플 데이터 셋은 실제 정보와 다르므로 교육용 이외에는 사용할 수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1305032"/>
            <a:ext cx="3598862" cy="234950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3739251"/>
            <a:ext cx="3599885" cy="2352040"/>
          </a:xfrm>
          <a:prstGeom prst="rect">
            <a:avLst/>
          </a:prstGeom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560512" y="1556792"/>
            <a:ext cx="7270959" cy="4195481"/>
          </a:xfrm>
          <a:prstGeom prst="rect">
            <a:avLst/>
          </a:prstGeom>
        </p:spPr>
        <p:txBody>
          <a:bodyPr>
            <a:noAutofit/>
          </a:bodyPr>
          <a:lstStyle>
            <a:lvl1pPr marL="165100" indent="-114300" defTabSz="939800" eaLnBrk="0" fontAlgn="b" hangingPunct="0">
              <a:spcBef>
                <a:spcPct val="30000"/>
              </a:spcBef>
              <a:buFont typeface="Wingdings" charset="2"/>
              <a:buChar char="§"/>
              <a:defRPr lang="ko-KR" altLang="en-US" sz="18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lvl="1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6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defTabSz="939800" eaLnBrk="0" fontAlgn="b" hangingPunct="0">
              <a:spcBef>
                <a:spcPct val="30000"/>
              </a:spcBef>
              <a:buFont typeface="Arial" charset="0"/>
              <a:buChar char="•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defTabSz="939800" eaLnBrk="0" fontAlgn="b" hangingPunct="0">
              <a:spcBef>
                <a:spcPct val="30000"/>
              </a:spcBef>
              <a:buFont typeface="Arial" charset="0"/>
              <a:buChar char="»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/>
              <a:t>지도제작용</a:t>
            </a:r>
            <a:r>
              <a:rPr lang="ko-KR" altLang="en-US" sz="2000" dirty="0"/>
              <a:t> 기능</a:t>
            </a:r>
            <a:endParaRPr lang="en-US" altLang="ko-KR" sz="2000" dirty="0"/>
          </a:p>
          <a:p>
            <a:pPr lvl="1"/>
            <a:r>
              <a:rPr lang="ko-KR" altLang="en-US" sz="1800" dirty="0"/>
              <a:t>지도 배치</a:t>
            </a:r>
            <a:r>
              <a:rPr lang="en-US" altLang="ko-KR" sz="1800" dirty="0"/>
              <a:t>, </a:t>
            </a:r>
            <a:r>
              <a:rPr lang="ko-KR" altLang="en-US" sz="1800" dirty="0"/>
              <a:t>조건에 따른 표현</a:t>
            </a:r>
            <a:endParaRPr lang="en-US" altLang="ko-KR" sz="1800" dirty="0"/>
          </a:p>
          <a:p>
            <a:pPr lvl="1"/>
            <a:r>
              <a:rPr lang="ko-KR" altLang="en-US" sz="1800" dirty="0"/>
              <a:t>제목 및 주석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범례</a:t>
            </a:r>
            <a:r>
              <a:rPr lang="en-US" altLang="ko-KR" sz="1800" dirty="0"/>
              <a:t>, </a:t>
            </a:r>
            <a:r>
              <a:rPr lang="ko-KR" altLang="en-US" sz="1800" dirty="0"/>
              <a:t>방위</a:t>
            </a:r>
            <a:r>
              <a:rPr lang="en-US" altLang="ko-KR" sz="1800" dirty="0"/>
              <a:t>, </a:t>
            </a:r>
            <a:r>
              <a:rPr lang="ko-KR" altLang="en-US" sz="1800" dirty="0"/>
              <a:t>축척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기타 장식 삽입</a:t>
            </a:r>
            <a:endParaRPr lang="en-US" altLang="ko-KR" sz="1800" dirty="0"/>
          </a:p>
          <a:p>
            <a:r>
              <a:rPr lang="ko-KR" altLang="en-US" sz="2000" dirty="0"/>
              <a:t>특징</a:t>
            </a:r>
            <a:endParaRPr lang="en-US" altLang="ko-KR" sz="2000" dirty="0"/>
          </a:p>
          <a:p>
            <a:pPr lvl="1"/>
            <a:r>
              <a:rPr lang="ko-KR" altLang="en-US" sz="1800" dirty="0"/>
              <a:t>기본적인 기능은 다 됨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고급기능과</a:t>
            </a:r>
            <a:r>
              <a:rPr lang="ko-KR" altLang="en-US" sz="1800" dirty="0"/>
              <a:t> 편리성은 아쉬움</a:t>
            </a:r>
            <a:endParaRPr lang="en-US" altLang="ko-KR" sz="1800" dirty="0"/>
          </a:p>
          <a:p>
            <a:r>
              <a:rPr lang="ko-KR" altLang="en-US" sz="2000" dirty="0"/>
              <a:t>비교</a:t>
            </a:r>
            <a:endParaRPr lang="en-US" altLang="ko-KR" sz="20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&lt; ArcMap</a:t>
            </a:r>
          </a:p>
          <a:p>
            <a:pPr lvl="1"/>
            <a:r>
              <a:rPr lang="ko-KR" altLang="en-US" sz="1800" dirty="0" err="1"/>
              <a:t>편리성측면</a:t>
            </a:r>
            <a:r>
              <a:rPr lang="en-US" altLang="ko-KR" sz="1800" dirty="0"/>
              <a:t>: QGIS &lt;&lt; ArcMap</a:t>
            </a:r>
            <a:endParaRPr lang="ko-KR" altLang="en-US" sz="1800" dirty="0"/>
          </a:p>
        </p:txBody>
      </p:sp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지도제작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10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8418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기본 </a:t>
            </a:r>
            <a:r>
              <a:rPr lang="ko-KR" altLang="en-US" sz="1800" dirty="0" err="1" smtClean="0"/>
              <a:t>분석기능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벡터연산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래스터연산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공간통계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지형분석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보간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모델러를</a:t>
            </a:r>
            <a:r>
              <a:rPr lang="ko-KR" altLang="en-US" sz="1600" dirty="0" smtClean="0"/>
              <a:t> 통한 분석 구조화</a:t>
            </a:r>
            <a:endParaRPr lang="en-US" altLang="ko-KR" sz="1600" dirty="0" smtClean="0"/>
          </a:p>
          <a:p>
            <a:r>
              <a:rPr lang="ko-KR" altLang="en-US" sz="1800" dirty="0" smtClean="0"/>
              <a:t>외부 프로그램 확장</a:t>
            </a:r>
            <a:endParaRPr lang="en-US" altLang="ko-KR" sz="1800" dirty="0" smtClean="0"/>
          </a:p>
          <a:p>
            <a:pPr lvl="1"/>
            <a:r>
              <a:rPr lang="en-US" altLang="ko-KR" sz="1600" dirty="0" smtClean="0"/>
              <a:t>GRASS: </a:t>
            </a:r>
            <a:r>
              <a:rPr lang="ko-KR" altLang="en-US" sz="1600" dirty="0" smtClean="0"/>
              <a:t>미공병대에서 시작한 역사 깊은 </a:t>
            </a:r>
            <a:r>
              <a:rPr lang="ko-KR" altLang="en-US" sz="1600" dirty="0" err="1" smtClean="0"/>
              <a:t>공간분석툴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R: </a:t>
            </a:r>
            <a:r>
              <a:rPr lang="ko-KR" altLang="en-US" sz="1600" dirty="0" smtClean="0"/>
              <a:t>강력한 </a:t>
            </a:r>
            <a:r>
              <a:rPr lang="ko-KR" altLang="en-US" sz="1600" dirty="0" err="1" smtClean="0"/>
              <a:t>통계분석용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GDAL/OGR: C</a:t>
            </a:r>
            <a:r>
              <a:rPr lang="ko-KR" altLang="en-US" sz="1600" dirty="0" smtClean="0"/>
              <a:t>기반 표준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라이브러리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Orfeo</a:t>
            </a:r>
            <a:r>
              <a:rPr lang="en-US" altLang="ko-KR" sz="1600" dirty="0" smtClean="0"/>
              <a:t> Toolbox: </a:t>
            </a:r>
            <a:r>
              <a:rPr lang="ko-KR" altLang="en-US" sz="1600" dirty="0" err="1" smtClean="0"/>
              <a:t>영상분석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SAGA: </a:t>
            </a:r>
            <a:r>
              <a:rPr lang="ko-KR" altLang="en-US" sz="1600" dirty="0" smtClean="0"/>
              <a:t>다양하고 강력한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TauDEM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수문분석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LAStools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포인트 </a:t>
            </a:r>
            <a:r>
              <a:rPr lang="ko-KR" altLang="en-US" sz="1600" dirty="0" err="1" smtClean="0"/>
              <a:t>클라우드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다양성</a:t>
            </a:r>
            <a:r>
              <a:rPr lang="en-US" altLang="ko-KR" sz="1600" dirty="0" smtClean="0"/>
              <a:t>: QGIS  &lt;  ArcMap</a:t>
            </a:r>
          </a:p>
          <a:p>
            <a:pPr lvl="1"/>
            <a:r>
              <a:rPr lang="ko-KR" altLang="en-US" sz="1600" dirty="0" smtClean="0"/>
              <a:t>신뢰성</a:t>
            </a:r>
            <a:r>
              <a:rPr lang="en-US" altLang="ko-KR" sz="1600" dirty="0" smtClean="0"/>
              <a:t>: QGIS &lt;&lt; ArcMap</a:t>
            </a:r>
            <a:endParaRPr lang="ko-KR" altLang="en-US" sz="1600" dirty="0"/>
          </a:p>
        </p:txBody>
      </p:sp>
      <p:grpSp>
        <p:nvGrpSpPr>
          <p:cNvPr id="4" name="그룹 3"/>
          <p:cNvGrpSpPr/>
          <p:nvPr/>
        </p:nvGrpSpPr>
        <p:grpSpPr>
          <a:xfrm>
            <a:off x="5745088" y="965462"/>
            <a:ext cx="3985085" cy="4209600"/>
            <a:chOff x="6431208" y="1690238"/>
            <a:chExt cx="3298965" cy="3484824"/>
          </a:xfrm>
        </p:grpSpPr>
        <p:pic>
          <p:nvPicPr>
            <p:cNvPr id="5124" name="Picture 4" descr="http://2rct3i2488gxf9jvb1lqhek9-wpengine.netdna-ssl.com/wp-content/uploads/2015/07/QGis_Logo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2319" y="2537412"/>
              <a:ext cx="2593266" cy="2637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6" name="Picture 6" descr="https://www.r-project.org/Rlogo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859" y="1966043"/>
              <a:ext cx="1084885" cy="776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0" name="Picture 10" descr="http://www.processamentodigital.com.br/wp-content/uploads/2010/04/GRASS1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55" r="29874"/>
            <a:stretch/>
          </p:blipFill>
          <p:spPr bwMode="auto">
            <a:xfrm>
              <a:off x="6431208" y="1901775"/>
              <a:ext cx="853498" cy="904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2" name="Picture 12" descr="https://upload.wikimedia.org/wikipedia/commons/thumb/d/df/GDALLogoColor.svg/2000px-GDALLogoColor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0437" y="1690238"/>
              <a:ext cx="1059736" cy="1080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34" name="Picture 14" descr="https://camo.githubusercontent.com/7eaf554c72d5cfc8fdefe869e2bfa8518055a3bd/68747470733a2f2f6769742e6f7266656f2d746f6f6c626f782e6f72672f6f74622e6769742f626c6f625f706c61696e2f484541443a2f5574696c69746965732f446f787967656e2f6c6f676f566563746f7269656c2e706e6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808" y="4761256"/>
            <a:ext cx="1547813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http://gisgeography.com/wp-content/uploads/2016/01/saga-gis-logo.pn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875" y="4889129"/>
            <a:ext cx="2471126" cy="102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http://3.bp.blogspot.com/-ivkPu_mhDmA/VWeSdrdFZKI/AAAAAAAAVhI/AApz0UbwE3M/s1600/cap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" t="43513" r="23606" b="36670"/>
          <a:stretch/>
        </p:blipFill>
        <p:spPr bwMode="auto">
          <a:xfrm>
            <a:off x="5465620" y="6054656"/>
            <a:ext cx="2613398" cy="40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0" name="Picture 30" descr="http://www.lastools.com/Media/LAStoolsLogo1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317" y="5941063"/>
            <a:ext cx="1338999" cy="56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분석기능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96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16496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err="1" smtClean="0"/>
              <a:t>기능확장</a:t>
            </a:r>
            <a:r>
              <a:rPr lang="ko-KR" altLang="en-US" sz="1800" dirty="0" smtClean="0"/>
              <a:t> 방법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ko-KR" altLang="en-US" sz="1600" dirty="0" smtClean="0"/>
              <a:t> 플러그인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C++ </a:t>
            </a:r>
            <a:r>
              <a:rPr lang="ko-KR" altLang="en-US" sz="1600" dirty="0" smtClean="0"/>
              <a:t>플러그인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스크립트</a:t>
            </a:r>
            <a:endParaRPr lang="en-US" altLang="ko-KR" sz="16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확장이 매우 자유로움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주로 </a:t>
            </a:r>
            <a:r>
              <a:rPr lang="ko-KR" altLang="en-US" sz="1600" dirty="0" err="1" smtClean="0"/>
              <a:t>파이썬을</a:t>
            </a:r>
            <a:r>
              <a:rPr lang="ko-KR" altLang="en-US" sz="1600" dirty="0" smtClean="0"/>
              <a:t> 기반으로 함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표준 </a:t>
            </a:r>
            <a:r>
              <a:rPr lang="ko-KR" altLang="en-US" sz="1600" dirty="0" err="1" smtClean="0"/>
              <a:t>파이썬과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확장모듈</a:t>
            </a:r>
            <a:r>
              <a:rPr lang="ko-KR" altLang="en-US" sz="1600" dirty="0" smtClean="0"/>
              <a:t> 모두 사용가능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프로그래밍 없이도 확장 가능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확장편리성</a:t>
            </a:r>
            <a:r>
              <a:rPr lang="en-US" altLang="ko-KR" sz="1600" dirty="0" smtClean="0"/>
              <a:t>: QGIS =? ArcMap</a:t>
            </a:r>
          </a:p>
          <a:p>
            <a:pPr lvl="1"/>
            <a:r>
              <a:rPr lang="ko-KR" altLang="en-US" sz="1600" dirty="0" err="1" smtClean="0"/>
              <a:t>확장가능성</a:t>
            </a:r>
            <a:r>
              <a:rPr lang="en-US" altLang="ko-KR" sz="1600" dirty="0" smtClean="0"/>
              <a:t>: QGIS &gt;&gt; ArcMap</a:t>
            </a:r>
          </a:p>
        </p:txBody>
      </p:sp>
      <p:pic>
        <p:nvPicPr>
          <p:cNvPr id="3074" name="Picture 2" descr="https://github.com/polymeris/qgis/wiki/QGIS-rel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155" y="1327469"/>
            <a:ext cx="5175949" cy="244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805" y="4185264"/>
            <a:ext cx="3804978" cy="234029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기능 확장 방법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146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74456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600" dirty="0" smtClean="0"/>
              <a:t>다양한 </a:t>
            </a:r>
            <a:r>
              <a:rPr lang="en-US" altLang="ko-KR" sz="1600" dirty="0" smtClean="0"/>
              <a:t>OS </a:t>
            </a:r>
            <a:r>
              <a:rPr lang="ko-KR" altLang="en-US" sz="1600" dirty="0" smtClean="0"/>
              <a:t>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윈도우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맥</a:t>
            </a:r>
            <a:r>
              <a:rPr lang="en-US" altLang="ko-KR" sz="1600" dirty="0" smtClean="0"/>
              <a:t>OS, </a:t>
            </a:r>
            <a:r>
              <a:rPr lang="ko-KR" altLang="en-US" sz="1600" dirty="0" smtClean="0"/>
              <a:t>리눅스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안드로이드 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각 </a:t>
            </a:r>
            <a:r>
              <a:rPr lang="en-US" altLang="ko-KR" sz="1600" dirty="0" smtClean="0"/>
              <a:t>OS</a:t>
            </a:r>
            <a:r>
              <a:rPr lang="ko-KR" altLang="en-US" sz="1600" dirty="0" smtClean="0"/>
              <a:t>간 거의 동일한 </a:t>
            </a:r>
            <a:r>
              <a:rPr lang="en-US" altLang="ko-KR" sz="1600" dirty="0" smtClean="0"/>
              <a:t>UI </a:t>
            </a:r>
            <a:r>
              <a:rPr lang="ko-KR" altLang="en-US" sz="1600" dirty="0" smtClean="0"/>
              <a:t>유지</a:t>
            </a:r>
            <a:endParaRPr lang="en-US" altLang="ko-KR" sz="1600" dirty="0" smtClean="0"/>
          </a:p>
          <a:p>
            <a:r>
              <a:rPr lang="ko-KR" altLang="en-US" sz="1600" dirty="0" smtClean="0"/>
              <a:t>다양한 형태로 변형 가능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데스크탑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서버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웹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모바일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핵심 모듈을 공유하여 확장</a:t>
            </a:r>
            <a:endParaRPr lang="en-US" altLang="ko-KR" sz="1600" dirty="0" smtClean="0"/>
          </a:p>
          <a:p>
            <a:r>
              <a:rPr lang="ko-KR" altLang="en-US" sz="1600" dirty="0" smtClean="0"/>
              <a:t>가볍고 손쉬운 설치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설치 파일이 </a:t>
            </a:r>
            <a:r>
              <a:rPr lang="en-US" altLang="ko-KR" sz="1600" dirty="0" smtClean="0"/>
              <a:t>200~300MB</a:t>
            </a:r>
          </a:p>
          <a:p>
            <a:pPr lvl="1"/>
            <a:r>
              <a:rPr lang="ko-KR" altLang="en-US" sz="1600" dirty="0" smtClean="0"/>
              <a:t>크랙이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필요 없음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기능 확장도 온라인 혹은 카피로 가능</a:t>
            </a:r>
            <a:endParaRPr lang="en-US" altLang="ko-KR" sz="1600" dirty="0" smtClean="0"/>
          </a:p>
          <a:p>
            <a:r>
              <a:rPr lang="ko-KR" altLang="en-US" sz="1600" dirty="0" smtClean="0"/>
              <a:t>편집기능 비교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QGIS &lt;&lt; ArcMap &lt;&lt;&lt;&lt;&lt;&lt; AutoCAD</a:t>
            </a:r>
          </a:p>
        </p:txBody>
      </p:sp>
      <p:pic>
        <p:nvPicPr>
          <p:cNvPr id="6148" name="Picture 4" descr="http://one2oneinc.com/wp-content/uploads/2015/03/Windows_logo_Cyan_rgb_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99" y="1574456"/>
            <a:ext cx="3249030" cy="102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4.bp.blogspot.com/-bk5gkIGslio/V4NPtwFvcAI/AAAAAAAAAA4/P6I-EehbbyI7WIDK0cZB27YpDEb9Ab8dQCLcB/s320/unzip-cento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20" y="3940136"/>
            <a:ext cx="2790191" cy="127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www.dailymobile.net/wp-content/uploads/2014/12/androidlogo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7" b="17069"/>
          <a:stretch/>
        </p:blipFill>
        <p:spPr bwMode="auto">
          <a:xfrm>
            <a:off x="6471919" y="5440112"/>
            <a:ext cx="2922269" cy="108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www.alessioatzeni.com/mac-osx-lion-css3/res/img/MacOS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255" y="2385919"/>
            <a:ext cx="2759856" cy="13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기타 특징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748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및 벡터 데이터 불러오기 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306861"/>
            <a:ext cx="914400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QGIS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실행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Layer] -&gt; [Add Raster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③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seoul_raster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landsat.tif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선택하여 열기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admin_emd.shp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선택하여 열기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28927" y="1606510"/>
            <a:ext cx="314325" cy="2857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8927" y="2247925"/>
            <a:ext cx="333375" cy="276225"/>
          </a:xfrm>
          <a:prstGeom prst="rect">
            <a:avLst/>
          </a:prstGeom>
        </p:spPr>
      </p:pic>
      <p:sp>
        <p:nvSpPr>
          <p:cNvPr id="9" name="이등변 삼각형 106"/>
          <p:cNvSpPr>
            <a:spLocks noChangeArrowheads="1"/>
          </p:cNvSpPr>
          <p:nvPr/>
        </p:nvSpPr>
        <p:spPr bwMode="auto">
          <a:xfrm rot="5400000">
            <a:off x="4246377" y="4649655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3919" y="6201952"/>
            <a:ext cx="3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59127" y="6201952"/>
            <a:ext cx="394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 데이터를 추가로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70" y="2998034"/>
            <a:ext cx="4238813" cy="320391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773" y="2998034"/>
            <a:ext cx="4304971" cy="3203919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II-2. </a:t>
            </a:r>
            <a:r>
              <a:rPr lang="en-US" altLang="ko-KR" dirty="0"/>
              <a:t>QGIS </a:t>
            </a:r>
            <a:r>
              <a:rPr lang="ko-KR" altLang="en-US" dirty="0" smtClean="0"/>
              <a:t>기본기능 실습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38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불러왔는데 안보일 경우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422531"/>
            <a:ext cx="9144000" cy="3619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1]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불러온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오른쪽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클릭후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영역으로 확대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‘Zoom to layer’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현재 화면 범위를 벗어나거나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좌표계가 잘못된 것임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TmsForKorea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플러그인이나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OpenLayers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도움이 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적합한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선택하면 다른 자료와 겹쳐지게 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많이 사용되는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경위도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(EPSG:4326), KLIS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(EPSG:5174, </a:t>
            </a:r>
            <a:r>
              <a:rPr lang="ko-KR" altLang="en-US" sz="1600" dirty="0" smtClean="0">
                <a:solidFill>
                  <a:srgbClr val="FF0000"/>
                </a:solidFill>
                <a:latin typeface="+mn-ea"/>
                <a:ea typeface="맑은 고딕" panose="020B0503020000020004" pitchFamily="50" charset="-127"/>
              </a:rPr>
              <a:t>타원체변환오류 주의</a:t>
            </a:r>
            <a:r>
              <a:rPr lang="en-US" altLang="ko-KR" sz="1600" dirty="0" smtClean="0">
                <a:solidFill>
                  <a:srgbClr val="FF0000"/>
                </a:solidFill>
                <a:latin typeface="+mn-ea"/>
                <a:ea typeface="맑은 고딕" panose="020B0503020000020004" pitchFamily="50" charset="-127"/>
              </a:rPr>
              <a:t>!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),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네이버지도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(EPSG:5179),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다음지도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(EPSG:5181),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구글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(EPSG:3857),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국토지리정보원 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(EPSG:5186), UTM52N(EPSG:32652)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hlinkClick r:id="rId2"/>
              </a:rPr>
              <a:t>http://osgeo.kr/17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2]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제일 위 레이어 부터 차례로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꺼보기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불러온 레이어가 다른 레이어 아래에 있음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순서를 조정해 해결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1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26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동일 속성별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213" y="2785966"/>
            <a:ext cx="6477173" cy="3814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1306861"/>
            <a:ext cx="914400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 err="1" smtClean="0">
                <a:solidFill>
                  <a:srgbClr val="000000"/>
                </a:solidFill>
                <a:latin typeface="+mj-ea"/>
                <a:ea typeface="+mj-ea"/>
              </a:rPr>
              <a:t>seoul_emd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불러오기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레이어 오른쪽 마우스 클릭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.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메뉴 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창에서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Style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탭 선택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‘Categorized’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‘SGG_NM’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[Classify]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⑦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24808" y="3550463"/>
            <a:ext cx="710667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905281" y="339328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232920" y="3545680"/>
            <a:ext cx="144015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935475" y="5342534"/>
            <a:ext cx="441461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537176" y="6165304"/>
            <a:ext cx="36003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12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27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값 범위에 따른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1306861"/>
            <a:ext cx="9144000" cy="184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Graduated’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POP2008’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Color ramp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‘Spectral’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Invert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옵션 체크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Classify]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버튼 클릭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782" y="2348880"/>
            <a:ext cx="6897358" cy="406224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761761" y="300112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32920" y="3153520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588396" y="3729732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753200" y="3731552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457056" y="4056793"/>
            <a:ext cx="43204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537176" y="5949280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9634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401" y="2420630"/>
            <a:ext cx="5624185" cy="4067381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70499" y="983041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벡터데이터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레이어 스타일 저장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1000" y="1390475"/>
            <a:ext cx="9144000" cy="886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SAVE: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[Save Style] -&gt;[QGIS Layer Style File]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저장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LOAD: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[Load Style..] -&gt;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qml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파일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적용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224148" y="5496323"/>
            <a:ext cx="494057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/>
          <p:cNvSpPr/>
          <p:nvPr/>
        </p:nvSpPr>
        <p:spPr>
          <a:xfrm>
            <a:off x="2940857" y="5381469"/>
            <a:ext cx="872892" cy="21194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직사각형 15"/>
          <p:cNvSpPr/>
          <p:nvPr/>
        </p:nvSpPr>
        <p:spPr>
          <a:xfrm>
            <a:off x="2974773" y="6251078"/>
            <a:ext cx="584836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78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023" y="3163351"/>
            <a:ext cx="3963094" cy="125866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76" y="1600411"/>
            <a:ext cx="6072095" cy="50721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00472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확대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축소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 및 속성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보기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8024" y="2119436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화면이동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48124" y="138238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화면확대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28769" y="2118531"/>
            <a:ext cx="89447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화면축소 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61237" y="1380630"/>
            <a:ext cx="769441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전체보기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09465" y="2118531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선택보기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85231" y="1380630"/>
            <a:ext cx="101149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레이어보기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6125" y="4470905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속성보기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6778" y="3828991"/>
            <a:ext cx="556226" cy="55985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921" y="2333974"/>
            <a:ext cx="4041068" cy="4146770"/>
          </a:xfrm>
          <a:prstGeom prst="rect">
            <a:avLst/>
          </a:prstGeom>
        </p:spPr>
      </p:pic>
      <p:sp>
        <p:nvSpPr>
          <p:cNvPr id="20" name="오른쪽 화살표 19"/>
          <p:cNvSpPr/>
          <p:nvPr/>
        </p:nvSpPr>
        <p:spPr>
          <a:xfrm>
            <a:off x="2031637" y="4231765"/>
            <a:ext cx="3359888" cy="693725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9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란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?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636386" y="1358724"/>
            <a:ext cx="8630989" cy="360048"/>
          </a:xfrm>
          <a:prstGeom prst="rect">
            <a:avLst/>
          </a:prstGeom>
          <a:gradFill rotWithShape="1">
            <a:gsLst>
              <a:gs pos="0">
                <a:srgbClr val="2C5D98"/>
              </a:gs>
              <a:gs pos="80000">
                <a:srgbClr val="3C7BC7"/>
              </a:gs>
              <a:gs pos="100000">
                <a:srgbClr val="3A7CCB"/>
              </a:gs>
            </a:gsLst>
            <a:lin ang="162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wrap="square" lIns="0" tIns="0" rIns="0" bIns="0" anchor="ctr">
            <a:prstTxWarp prst="textNoShape">
              <a:avLst/>
            </a:prstTxWarp>
            <a:no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itchFamily="2" charset="2"/>
              <a:buChar char="è"/>
              <a:defRPr/>
            </a:pP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오픈 소스 기반의 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GIS Desktop SW (ArcMap</a:t>
            </a: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과 유사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)</a:t>
            </a:r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2" name="AutoShape 8"/>
          <p:cNvSpPr>
            <a:spLocks noChangeArrowheads="1"/>
          </p:cNvSpPr>
          <p:nvPr/>
        </p:nvSpPr>
        <p:spPr bwMode="auto">
          <a:xfrm>
            <a:off x="636387" y="1923417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지원 운영 체제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5" name="Rectangle 10"/>
          <p:cNvSpPr>
            <a:spLocks noChangeArrowheads="1"/>
          </p:cNvSpPr>
          <p:nvPr/>
        </p:nvSpPr>
        <p:spPr bwMode="auto">
          <a:xfrm>
            <a:off x="636387" y="2283457"/>
            <a:ext cx="26670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MS Windows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Mac OSX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Linux, Unix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6" name="AutoShape 8"/>
          <p:cNvSpPr>
            <a:spLocks noChangeArrowheads="1"/>
          </p:cNvSpPr>
          <p:nvPr/>
        </p:nvSpPr>
        <p:spPr bwMode="auto">
          <a:xfrm>
            <a:off x="636387" y="3318680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라이선스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9" name="Rectangle 10"/>
          <p:cNvSpPr>
            <a:spLocks noChangeArrowheads="1"/>
          </p:cNvSpPr>
          <p:nvPr/>
        </p:nvSpPr>
        <p:spPr bwMode="auto">
          <a:xfrm>
            <a:off x="636387" y="3779924"/>
            <a:ext cx="259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GNU General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Public License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(GPL)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636387" y="4680755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기반 언어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636387" y="4841192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C++, Python 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637957"/>
              </p:ext>
            </p:extLst>
          </p:nvPr>
        </p:nvGraphicFramePr>
        <p:xfrm>
          <a:off x="2652610" y="1772816"/>
          <a:ext cx="6614766" cy="44874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204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409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Release Date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Version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Codename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0.0.1-Alpha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Start!!!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"Io"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0.11.0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"Metis"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1.0.0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r>
                        <a:rPr lang="en-US" sz="1100" u="none" strike="noStrike" dirty="0" err="1">
                          <a:effectLst/>
                        </a:rPr>
                        <a:t>Kore</a:t>
                      </a:r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1.1.0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"Pan"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1.2.0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"Daphnis"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43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1.3.0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Mimas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71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1.4.0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Enceladus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1.5.0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"Tethys"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1.6.0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Copiapó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573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1.7.0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Wrocław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1.8.0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Lisboa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13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Dufour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</a:t>
                      </a:r>
                      <a:r>
                        <a:rPr lang="en-US" sz="1100" u="none" strike="noStrike" dirty="0" err="1" smtClean="0">
                          <a:effectLst/>
                        </a:rPr>
                        <a:t>Valmiera</a:t>
                      </a:r>
                      <a:r>
                        <a:rPr lang="en-US" sz="1100" u="none" strike="noStrike" dirty="0" smtClean="0">
                          <a:effectLst/>
                        </a:rPr>
                        <a:t>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6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“Chugiak”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2.6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“Brighton”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2015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2.8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“Wien”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90213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8540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2.14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 (LTS, 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장기유지버전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)</a:t>
                      </a:r>
                      <a:endParaRPr lang="en-US" altLang="ko-KR" sz="1100" b="1" i="0" u="none" strike="noStrike" dirty="0" smtClean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“Essen”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5762594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dirty="0" err="1" smtClean="0">
                          <a:latin typeface="Nanum Gothic" charset="-127"/>
                          <a:ea typeface="Nanum Gothic" charset="-127"/>
                          <a:cs typeface="Nanum Gothic" charset="-127"/>
                        </a:rPr>
                        <a:t>Nodebo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300313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Las</a:t>
                      </a:r>
                      <a:r>
                        <a:rPr lang="en-US" sz="11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Palmas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8541195"/>
                  </a:ext>
                </a:extLst>
              </a:tr>
            </a:tbl>
          </a:graphicData>
        </a:graphic>
      </p:graphicFrame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636387" y="5574791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최신버</a:t>
            </a:r>
            <a:r>
              <a:rPr lang="ko-KR" altLang="en-US" sz="1600" b="1" kern="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전</a:t>
            </a: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4" name="Rectangle 10"/>
          <p:cNvSpPr>
            <a:spLocks noChangeArrowheads="1"/>
          </p:cNvSpPr>
          <p:nvPr/>
        </p:nvSpPr>
        <p:spPr bwMode="auto">
          <a:xfrm>
            <a:off x="636387" y="5735228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180000" indent="-180000" defTabSz="912813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2.18.4</a:t>
            </a:r>
            <a:r>
              <a:rPr lang="ko-KR" altLang="en-US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Las Palmas</a:t>
            </a:r>
            <a:endParaRPr lang="en-US" altLang="ko-KR" sz="16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8" y="2618843"/>
            <a:ext cx="4913168" cy="36833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3" y="1009748"/>
            <a:ext cx="2948426" cy="13682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8464" y="944947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한글이 깨질 경우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001" y="1352381"/>
            <a:ext cx="503220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신규로 데이터를 부르는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Add Vector Layer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할 때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Source Type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‘UTF-8’, ‘cp949’, ‘System’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 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(!)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1000" y="2488887"/>
            <a:ext cx="4334436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이미 불러온 데이터가 있는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해당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더블클릭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또는 선택 후 마우스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우클릭하여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창을 띄운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General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sym typeface="Wingdings" panose="05000000000000000000" pitchFamily="2" charset="2"/>
              </a:rPr>
              <a:t> Layer Info 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Data Source 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적절히 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684973" y="3202211"/>
            <a:ext cx="1603215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18"/>
          <p:cNvSpPr/>
          <p:nvPr/>
        </p:nvSpPr>
        <p:spPr>
          <a:xfrm>
            <a:off x="6033120" y="1513580"/>
            <a:ext cx="1339498" cy="1872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30</a:t>
            </a:fld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74159" y="4279048"/>
            <a:ext cx="433443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레이어 선택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‘Open Attribute Table’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 선택해 한글이 정상적으로 나오는지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810089" y="2793764"/>
            <a:ext cx="790984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28" y="3066487"/>
            <a:ext cx="4554585" cy="30279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1000" y="1360278"/>
            <a:ext cx="9144000" cy="1132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      를 클릭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(Ctrl + Shift + V)</a:t>
            </a:r>
            <a:endParaRPr lang="ko-KR" altLang="en-US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배포된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Sample Data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폴더’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-&gt; ‘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선택하여 열기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지도 범례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(Layers)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선택한 뒤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마우스 오른쪽 버튼을 눌러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 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선택하거나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도구모음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(Toolbar)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    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를클릭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284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</a:t>
            </a:r>
          </a:p>
        </p:txBody>
      </p:sp>
      <p:sp>
        <p:nvSpPr>
          <p:cNvPr id="10" name="이등변 삼각형 106"/>
          <p:cNvSpPr>
            <a:spLocks noChangeArrowheads="1"/>
          </p:cNvSpPr>
          <p:nvPr/>
        </p:nvSpPr>
        <p:spPr bwMode="auto">
          <a:xfrm rot="5400000">
            <a:off x="4498622" y="444682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11" name="Oval 23"/>
          <p:cNvSpPr/>
          <p:nvPr/>
        </p:nvSpPr>
        <p:spPr>
          <a:xfrm>
            <a:off x="1061625" y="3263990"/>
            <a:ext cx="304800" cy="304800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907" y="1285547"/>
            <a:ext cx="285750" cy="2857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3033" y="2826698"/>
            <a:ext cx="4092957" cy="35092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639" y="2191829"/>
            <a:ext cx="247650" cy="24765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818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77" y="2361825"/>
            <a:ext cx="8029575" cy="15906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81000" y="1400322"/>
            <a:ext cx="9396536" cy="56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창에서 강동구가 있는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24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번 줄을 클릭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이후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클릭하여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지도 화면이 강동구를 중심으로 확대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이동됨을 확인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6504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313" y="1690700"/>
            <a:ext cx="295275" cy="276225"/>
          </a:xfrm>
          <a:prstGeom prst="rect">
            <a:avLst/>
          </a:prstGeom>
        </p:spPr>
      </p:pic>
      <p:sp>
        <p:nvSpPr>
          <p:cNvPr id="10" name="Oval 18"/>
          <p:cNvSpPr/>
          <p:nvPr/>
        </p:nvSpPr>
        <p:spPr>
          <a:xfrm>
            <a:off x="3246749" y="2563739"/>
            <a:ext cx="424844" cy="462563"/>
          </a:xfrm>
          <a:prstGeom prst="ellipse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ent-Up Arrow 24"/>
          <p:cNvSpPr/>
          <p:nvPr/>
        </p:nvSpPr>
        <p:spPr>
          <a:xfrm rot="5400000">
            <a:off x="3314924" y="3436822"/>
            <a:ext cx="2112640" cy="1702668"/>
          </a:xfrm>
          <a:prstGeom prst="bentUpArrow">
            <a:avLst>
              <a:gd name="adj1" fmla="val 16738"/>
              <a:gd name="adj2" fmla="val 24074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644159" y="207144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선택취소 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47836" y="2071447"/>
            <a:ext cx="15501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선택정보를 맨위로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Straight Arrow Connector 29"/>
          <p:cNvCxnSpPr/>
          <p:nvPr/>
        </p:nvCxnSpPr>
        <p:spPr>
          <a:xfrm>
            <a:off x="2600215" y="2286892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29"/>
          <p:cNvCxnSpPr/>
          <p:nvPr/>
        </p:nvCxnSpPr>
        <p:spPr>
          <a:xfrm>
            <a:off x="2268456" y="2296940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805" y="3666477"/>
            <a:ext cx="4183185" cy="2786859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84" y="1442169"/>
            <a:ext cx="3012232" cy="22748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3158" y="96497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21101" y="1817624"/>
            <a:ext cx="5734889" cy="91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Select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도구를 이용하여 자신이 원하는 지역을 지도 위에서 선택 </a:t>
            </a:r>
            <a:endParaRPr lang="en-US" altLang="ko-KR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  <a:cs typeface="나눔고딕"/>
            </a:endParaRPr>
          </a:p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②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 선택된 지역의 속성 정보를 파악 </a:t>
            </a:r>
          </a:p>
        </p:txBody>
      </p:sp>
      <p:sp>
        <p:nvSpPr>
          <p:cNvPr id="8" name="이등변 삼각형 106"/>
          <p:cNvSpPr>
            <a:spLocks noChangeArrowheads="1"/>
          </p:cNvSpPr>
          <p:nvPr/>
        </p:nvSpPr>
        <p:spPr bwMode="auto">
          <a:xfrm rot="5400000">
            <a:off x="4267077" y="4701810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9" name="Rounded Rectangle 18"/>
          <p:cNvSpPr/>
          <p:nvPr/>
        </p:nvSpPr>
        <p:spPr>
          <a:xfrm>
            <a:off x="488380" y="2330949"/>
            <a:ext cx="3024336" cy="343198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8"/>
          <p:cNvSpPr/>
          <p:nvPr/>
        </p:nvSpPr>
        <p:spPr>
          <a:xfrm>
            <a:off x="500484" y="1404461"/>
            <a:ext cx="851992" cy="638457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 descr="화면 캡처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77" y="3698354"/>
            <a:ext cx="3398976" cy="253021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964" y="2731720"/>
            <a:ext cx="4305026" cy="3878148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6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0" y="1306862"/>
            <a:ext cx="9144000" cy="1452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Active Layer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admin_emd.shp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열기  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  를 클릭 한 후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를 클릭 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선택하여 텍스트 박스에 상계동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자신이 찾고 싶은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동이름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입력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버튼 클릭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검색 결과 확인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6314" y="884802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및 질의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76970" y="1900961"/>
            <a:ext cx="1294218" cy="29224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79612" y="1927749"/>
            <a:ext cx="1121726" cy="23866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81056" y="1913881"/>
            <a:ext cx="835328" cy="2386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50628" y="2156888"/>
            <a:ext cx="545662" cy="301856"/>
          </a:xfrm>
          <a:prstGeom prst="rect">
            <a:avLst/>
          </a:prstGeom>
        </p:spPr>
      </p:pic>
      <p:sp>
        <p:nvSpPr>
          <p:cNvPr id="11" name="이등변 삼각형 106"/>
          <p:cNvSpPr>
            <a:spLocks noChangeArrowheads="1"/>
          </p:cNvSpPr>
          <p:nvPr/>
        </p:nvSpPr>
        <p:spPr bwMode="auto">
          <a:xfrm flipV="1">
            <a:off x="4245112" y="349440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526" y="3820984"/>
            <a:ext cx="7974771" cy="27911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115" y="3113096"/>
            <a:ext cx="8607188" cy="28332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79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886" y="940860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607866"/>
            <a:ext cx="9396536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도구에서      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또는                   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</a:t>
            </a: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  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선택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또는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Citl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+ F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누름</a:t>
            </a:r>
            <a:endParaRPr lang="ko-KR" altLang="en-US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 Expression based filter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‘Function List’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Fields and Values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‘POP2008’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더블 클릭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Expression based filter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‘Expression’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POP2008 &gt;= 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이 되도록 기호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&gt;=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와 숫자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을 직접 입력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버튼 클릭 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④ 결과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56756" y="1601309"/>
            <a:ext cx="314325" cy="29527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64143" y="1602824"/>
            <a:ext cx="1294218" cy="29224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6837" y="1646784"/>
            <a:ext cx="1787818" cy="20432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019" y="3130190"/>
            <a:ext cx="6148341" cy="3310051"/>
          </a:xfrm>
          <a:prstGeom prst="rect">
            <a:avLst/>
          </a:prstGeom>
        </p:spPr>
      </p:pic>
      <p:sp>
        <p:nvSpPr>
          <p:cNvPr id="25" name="Rectangle 9"/>
          <p:cNvSpPr/>
          <p:nvPr/>
        </p:nvSpPr>
        <p:spPr>
          <a:xfrm>
            <a:off x="2045019" y="3840096"/>
            <a:ext cx="1160330" cy="139052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1"/>
          <p:cNvSpPr/>
          <p:nvPr/>
        </p:nvSpPr>
        <p:spPr>
          <a:xfrm>
            <a:off x="4670819" y="5228585"/>
            <a:ext cx="433669" cy="128479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4"/>
          <p:cNvSpPr/>
          <p:nvPr/>
        </p:nvSpPr>
        <p:spPr>
          <a:xfrm>
            <a:off x="6929363" y="6218053"/>
            <a:ext cx="606826" cy="212140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0"/>
          <p:cNvSpPr/>
          <p:nvPr/>
        </p:nvSpPr>
        <p:spPr>
          <a:xfrm>
            <a:off x="4488713" y="4296352"/>
            <a:ext cx="746403" cy="134971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55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44488" y="948690"/>
            <a:ext cx="907498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Tip.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자주 쓸 것 같은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쿼리문은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 해 놓고 사용하세요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ex.)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 200000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&gt;= 200000 AND  "POP2007" 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&gt;=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AND 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427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66" y="1547475"/>
            <a:ext cx="7864056" cy="49581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4205" y="94731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편집 후 저장 혹은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저장하지 않기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Rounded Rectangle 18"/>
          <p:cNvSpPr/>
          <p:nvPr/>
        </p:nvSpPr>
        <p:spPr>
          <a:xfrm>
            <a:off x="986466" y="1738374"/>
            <a:ext cx="3851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4494274"/>
            <a:ext cx="3562350" cy="1228725"/>
          </a:xfrm>
          <a:prstGeom prst="rect">
            <a:avLst/>
          </a:prstGeom>
        </p:spPr>
      </p:pic>
      <p:sp>
        <p:nvSpPr>
          <p:cNvPr id="10" name="Rounded Rectangle 18"/>
          <p:cNvSpPr/>
          <p:nvPr/>
        </p:nvSpPr>
        <p:spPr>
          <a:xfrm>
            <a:off x="4326566" y="5256274"/>
            <a:ext cx="7788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II-3. </a:t>
            </a:r>
            <a:r>
              <a:rPr lang="ko-KR" altLang="en-US" dirty="0" smtClean="0"/>
              <a:t>데이터 가공 </a:t>
            </a:r>
            <a:r>
              <a:rPr lang="ko-KR" altLang="en-US" dirty="0"/>
              <a:t>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855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66" y="1547475"/>
            <a:ext cx="7864056" cy="4958100"/>
          </a:xfrm>
          <a:prstGeom prst="rect">
            <a:avLst/>
          </a:prstGeom>
        </p:spPr>
      </p:pic>
      <p:sp>
        <p:nvSpPr>
          <p:cNvPr id="10" name="Rounded Rectangle 18"/>
          <p:cNvSpPr/>
          <p:nvPr/>
        </p:nvSpPr>
        <p:spPr>
          <a:xfrm>
            <a:off x="3416300" y="1726952"/>
            <a:ext cx="635000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278980" y="875803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ko-KR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②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추가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삭제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168" y="3341687"/>
            <a:ext cx="2371725" cy="21812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080" y="2813048"/>
            <a:ext cx="4562475" cy="3238500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2674188" y="3168316"/>
            <a:ext cx="1219200" cy="863600"/>
          </a:xfrm>
          <a:prstGeom prst="wedgeRectCallout">
            <a:avLst>
              <a:gd name="adj1" fmla="val 29167"/>
              <a:gd name="adj2" fmla="val -188971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컬럼 삭제</a:t>
            </a:r>
            <a:endParaRPr lang="en-US" dirty="0"/>
          </a:p>
        </p:txBody>
      </p:sp>
      <p:sp>
        <p:nvSpPr>
          <p:cNvPr id="16" name="사각형 설명선 15"/>
          <p:cNvSpPr/>
          <p:nvPr/>
        </p:nvSpPr>
        <p:spPr>
          <a:xfrm>
            <a:off x="6385920" y="2478086"/>
            <a:ext cx="1219200" cy="863600"/>
          </a:xfrm>
          <a:prstGeom prst="wedgeRectCallout">
            <a:avLst>
              <a:gd name="adj1" fmla="val -250000"/>
              <a:gd name="adj2" fmla="val -10808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컬럼 추가</a:t>
            </a:r>
            <a:endParaRPr 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II-3. </a:t>
            </a:r>
            <a:r>
              <a:rPr lang="ko-KR" altLang="en-US" dirty="0"/>
              <a:t>데이터 가공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672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86" y="1610975"/>
            <a:ext cx="7864056" cy="4958100"/>
          </a:xfrm>
          <a:prstGeom prst="rect">
            <a:avLst/>
          </a:prstGeom>
        </p:spPr>
      </p:pic>
      <p:sp>
        <p:nvSpPr>
          <p:cNvPr id="12" name="Rounded Rectangle 18"/>
          <p:cNvSpPr/>
          <p:nvPr/>
        </p:nvSpPr>
        <p:spPr>
          <a:xfrm>
            <a:off x="3412498" y="1790294"/>
            <a:ext cx="3851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152295" y="89238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③ Field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calculator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378" y="912085"/>
            <a:ext cx="5529865" cy="5260115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4045580" y="1336002"/>
            <a:ext cx="1021720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8"/>
          <p:cNvSpPr/>
          <p:nvPr/>
        </p:nvSpPr>
        <p:spPr>
          <a:xfrm>
            <a:off x="4185280" y="2651996"/>
            <a:ext cx="1009020" cy="1450104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8"/>
          <p:cNvSpPr/>
          <p:nvPr/>
        </p:nvSpPr>
        <p:spPr>
          <a:xfrm>
            <a:off x="7157080" y="5765800"/>
            <a:ext cx="1009020" cy="314761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II-3. </a:t>
            </a:r>
            <a:r>
              <a:rPr lang="ko-KR" altLang="en-US" dirty="0"/>
              <a:t>데이터 가공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960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제품군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624091" y="1432260"/>
            <a:ext cx="8641151" cy="4950658"/>
            <a:chOff x="251425" y="1448736"/>
            <a:chExt cx="8641151" cy="4950658"/>
          </a:xfrm>
        </p:grpSpPr>
        <p:sp>
          <p:nvSpPr>
            <p:cNvPr id="19" name="자유형 18"/>
            <p:cNvSpPr/>
            <p:nvPr/>
          </p:nvSpPr>
          <p:spPr>
            <a:xfrm>
              <a:off x="5344302" y="4369624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7159277"/>
                  <a:satOff val="-963"/>
                  <a:lumOff val="9542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499432" rIns="103381" bIns="103380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Server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와 </a:t>
              </a: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GeoExt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기반의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Web Mapping Framework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251425" y="4369624"/>
              <a:ext cx="3548271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10738916"/>
                  <a:satOff val="-1444"/>
                  <a:lumOff val="14313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499432" rIns="837068" bIns="103380" numCol="1" spcCol="1270" anchor="t" anchorCtr="0">
              <a:noAutofit/>
            </a:bodyPr>
            <a:lstStyle/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WMS 1.3.0, 1.1.1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서버 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FastCGI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/CGI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프로그램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SLD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등 지원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Desktop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의 프로젝트  파일을 이용한 손쉬운 설정  </a:t>
              </a:r>
            </a:p>
            <a:p>
              <a:pPr marL="172800" marR="0" lvl="1" indent="-17280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4" name="자유형 23"/>
            <p:cNvSpPr/>
            <p:nvPr/>
          </p:nvSpPr>
          <p:spPr>
            <a:xfrm>
              <a:off x="5344302" y="1448736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3579639"/>
                  <a:satOff val="-481"/>
                  <a:lumOff val="4771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103380" rIns="103381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ko-KR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전용의 작고   빠른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뷰어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5" name="자유형 24"/>
            <p:cNvSpPr/>
            <p:nvPr/>
          </p:nvSpPr>
          <p:spPr>
            <a:xfrm>
              <a:off x="251425" y="1448736"/>
              <a:ext cx="3548272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0"/>
                  <a:satOff val="0"/>
                  <a:lumOff val="0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103380" rIns="837068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생성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편집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  분석용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데스크탑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GIS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6" name="자유형 25"/>
            <p:cNvSpPr/>
            <p:nvPr/>
          </p:nvSpPr>
          <p:spPr>
            <a:xfrm>
              <a:off x="2378857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2143635"/>
                  </a:moveTo>
                  <a:cubicBezTo>
                    <a:pt x="0" y="959738"/>
                    <a:pt x="959738" y="0"/>
                    <a:pt x="2143635" y="0"/>
                  </a:cubicBezTo>
                  <a:lnTo>
                    <a:pt x="2143635" y="2143635"/>
                  </a:lnTo>
                  <a:lnTo>
                    <a:pt x="0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0"/>
                    <a:satOff val="0"/>
                    <a:lumOff val="0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0"/>
                    <a:satOff val="0"/>
                    <a:lumOff val="0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0"/>
                    <a:satOff val="0"/>
                    <a:lumOff val="0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755872" rIns="128016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Desktop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4621506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0"/>
                  </a:moveTo>
                  <a:cubicBezTo>
                    <a:pt x="1183897" y="0"/>
                    <a:pt x="2143635" y="959738"/>
                    <a:pt x="2143635" y="2143635"/>
                  </a:cubicBezTo>
                  <a:lnTo>
                    <a:pt x="0" y="2143635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3579639"/>
                    <a:satOff val="-481"/>
                    <a:lumOff val="4771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3579639"/>
                    <a:satOff val="-481"/>
                    <a:lumOff val="4771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3579639"/>
                    <a:satOff val="-481"/>
                    <a:lumOff val="4771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755872" rIns="755872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Browser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8" name="자유형 27"/>
            <p:cNvSpPr/>
            <p:nvPr/>
          </p:nvSpPr>
          <p:spPr>
            <a:xfrm rot="21600000">
              <a:off x="4621506" y="3973571"/>
              <a:ext cx="2143636" cy="2143636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0"/>
                  </a:moveTo>
                  <a:cubicBezTo>
                    <a:pt x="2143635" y="1183897"/>
                    <a:pt x="1183897" y="2143635"/>
                    <a:pt x="0" y="2143635"/>
                  </a:cubicBezTo>
                  <a:lnTo>
                    <a:pt x="0" y="0"/>
                  </a:lnTo>
                  <a:lnTo>
                    <a:pt x="2143635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7159277"/>
                    <a:satOff val="-963"/>
                    <a:lumOff val="9542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7159277"/>
                    <a:satOff val="-963"/>
                    <a:lumOff val="9542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7159277"/>
                    <a:satOff val="-963"/>
                    <a:lumOff val="9542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128017" rIns="755873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Client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9" name="자유형 28"/>
            <p:cNvSpPr/>
            <p:nvPr/>
          </p:nvSpPr>
          <p:spPr>
            <a:xfrm rot="21600000">
              <a:off x="2378857" y="3973572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2143635"/>
                  </a:moveTo>
                  <a:cubicBezTo>
                    <a:pt x="959738" y="2143635"/>
                    <a:pt x="0" y="1183897"/>
                    <a:pt x="0" y="0"/>
                  </a:cubicBezTo>
                  <a:lnTo>
                    <a:pt x="2143635" y="0"/>
                  </a:lnTo>
                  <a:lnTo>
                    <a:pt x="2143635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10738916"/>
                    <a:satOff val="-1444"/>
                    <a:lumOff val="14313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10738916"/>
                    <a:satOff val="-1444"/>
                    <a:lumOff val="14313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10738916"/>
                    <a:satOff val="-1444"/>
                    <a:lumOff val="14313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128016" rIns="128016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Server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30" name="원형 화살표 29"/>
            <p:cNvSpPr/>
            <p:nvPr/>
          </p:nvSpPr>
          <p:spPr>
            <a:xfrm>
              <a:off x="4201937" y="3478506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  <p:sp>
          <p:nvSpPr>
            <p:cNvPr id="31" name="원형 화살표 30"/>
            <p:cNvSpPr/>
            <p:nvPr/>
          </p:nvSpPr>
          <p:spPr>
            <a:xfrm rot="10800000">
              <a:off x="4201937" y="3726039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</p:grpSp>
      <p:sp>
        <p:nvSpPr>
          <p:cNvPr id="32" name="Rectangle 10"/>
          <p:cNvSpPr/>
          <p:nvPr/>
        </p:nvSpPr>
        <p:spPr>
          <a:xfrm>
            <a:off x="3679722" y="3501494"/>
            <a:ext cx="2514600" cy="829819"/>
          </a:xfrm>
          <a:prstGeom prst="rect">
            <a:avLst/>
          </a:prstGeom>
          <a:solidFill>
            <a:srgbClr val="9BBB5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latinLnBrk="0">
              <a:defRPr/>
            </a:pPr>
            <a:r>
              <a:rPr lang="en-US" b="1" kern="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QGIS Library(C++)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8433" y="2030514"/>
            <a:ext cx="1916895" cy="1334385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45025" y="2022561"/>
            <a:ext cx="1834955" cy="1327789"/>
          </a:xfrm>
          <a:prstGeom prst="rect">
            <a:avLst/>
          </a:prstGeom>
        </p:spPr>
      </p:pic>
      <p:pic>
        <p:nvPicPr>
          <p:cNvPr id="35" name="Picture 13" descr="qgis_mapserver_print.pn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45025" y="4467387"/>
            <a:ext cx="1834955" cy="1105425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40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II-3. </a:t>
            </a:r>
            <a:r>
              <a:rPr lang="ko-KR" altLang="en-US" dirty="0"/>
              <a:t>데이터 가공 실습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>
          <a:xfrm>
            <a:off x="227013" y="1628800"/>
            <a:ext cx="4077915" cy="4638675"/>
          </a:xfrm>
        </p:spPr>
        <p:txBody>
          <a:bodyPr/>
          <a:lstStyle/>
          <a:p>
            <a:r>
              <a:rPr lang="ko-KR" altLang="en-US" dirty="0" err="1" smtClean="0"/>
              <a:t>인구밀도란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1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㎢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당 사는 사람 수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작업방법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1"/>
            <a:r>
              <a:rPr lang="en-US" altLang="ko-KR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Seoul_emd.shp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파일 이용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1"/>
            <a:r>
              <a:rPr lang="en-US" altLang="ko-KR" dirty="0" smtClean="0"/>
              <a:t>Field Calculator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이용해 </a:t>
            </a:r>
            <a:r>
              <a:rPr lang="en-US" altLang="ko-KR" dirty="0" smtClean="0"/>
              <a:t>POP_DEN </a:t>
            </a:r>
            <a:r>
              <a:rPr lang="ko-KR" altLang="en-US" dirty="0" smtClean="0"/>
              <a:t>이라는 컬럼을 만들어 인구밀도를 넣어 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새로 만드는 </a:t>
            </a:r>
            <a:r>
              <a:rPr lang="en-US" altLang="ko-KR" dirty="0" smtClean="0"/>
              <a:t>POP_DEN </a:t>
            </a:r>
            <a:r>
              <a:rPr lang="ko-KR" altLang="en-US" dirty="0" smtClean="0"/>
              <a:t>컬럼의 형태를 십진수</a:t>
            </a:r>
            <a:r>
              <a:rPr lang="en-US" altLang="ko-KR" dirty="0"/>
              <a:t>(</a:t>
            </a:r>
            <a:r>
              <a:rPr lang="en-US" altLang="ko-KR" dirty="0" smtClean="0"/>
              <a:t>real)</a:t>
            </a:r>
            <a:r>
              <a:rPr lang="en-US" altLang="ko-KR" dirty="0"/>
              <a:t>,</a:t>
            </a:r>
            <a:r>
              <a:rPr lang="ko-KR" altLang="en-US" dirty="0" smtClean="0"/>
              <a:t> 길이 </a:t>
            </a:r>
            <a:r>
              <a:rPr lang="en-US" altLang="ko-KR" dirty="0" smtClean="0"/>
              <a:t>10, </a:t>
            </a:r>
            <a:r>
              <a:rPr lang="ko-KR" altLang="en-US" dirty="0" smtClean="0"/>
              <a:t>정확도 </a:t>
            </a:r>
            <a:r>
              <a:rPr lang="en-US" altLang="ko-KR" dirty="0" smtClean="0"/>
              <a:t>2</a:t>
            </a:r>
            <a:r>
              <a:rPr lang="ko-KR" altLang="en-US" dirty="0" smtClean="0"/>
              <a:t>로 설정하는 것이 중요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필드와 값에서 </a:t>
            </a:r>
            <a:r>
              <a:rPr lang="en-US" altLang="ko-KR" dirty="0" smtClean="0"/>
              <a:t>POP2008 </a:t>
            </a:r>
            <a:r>
              <a:rPr lang="ko-KR" altLang="en-US" dirty="0" smtClean="0"/>
              <a:t>컬럼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지오메트리에서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$area</a:t>
            </a:r>
            <a:r>
              <a:rPr lang="ko-KR" altLang="en-US" dirty="0" smtClean="0"/>
              <a:t>를 선택해 이용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측정되는 면적은 기본적으로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㎡ 단위임에 주의 필요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이를 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㎢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단위로 변경하려면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2295" y="89238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인구밀도 지도 만들기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동별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2008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인구밀도 계산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643" y="1163774"/>
            <a:ext cx="5313762" cy="510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587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41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II-3. </a:t>
            </a:r>
            <a:r>
              <a:rPr lang="ko-KR" altLang="en-US" dirty="0"/>
              <a:t>데이터 가공 실습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>
          <a:xfrm>
            <a:off x="227013" y="1556793"/>
            <a:ext cx="9405937" cy="4896396"/>
          </a:xfrm>
        </p:spPr>
        <p:txBody>
          <a:bodyPr/>
          <a:lstStyle/>
          <a:p>
            <a:r>
              <a:rPr lang="en-US" altLang="ko-KR" dirty="0" smtClean="0"/>
              <a:t>Graduated </a:t>
            </a:r>
            <a:r>
              <a:rPr lang="ko-KR" altLang="en-US" dirty="0" smtClean="0"/>
              <a:t>스타일 적용</a:t>
            </a:r>
            <a:endParaRPr lang="en-US" altLang="ko-KR" dirty="0" smtClean="0"/>
          </a:p>
          <a:p>
            <a:r>
              <a:rPr lang="en-US" altLang="ko-KR" dirty="0" smtClean="0"/>
              <a:t>POP_DEN </a:t>
            </a:r>
            <a:r>
              <a:rPr lang="ko-KR" altLang="en-US" dirty="0" smtClean="0"/>
              <a:t>컬럼 사용</a:t>
            </a:r>
            <a:endParaRPr lang="en-US" altLang="ko-KR" dirty="0" smtClean="0"/>
          </a:p>
          <a:p>
            <a:r>
              <a:rPr lang="en-US" altLang="ko-KR" dirty="0" err="1" smtClean="0"/>
              <a:t>RdYlGr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컬러램프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r>
              <a:rPr lang="en-US" altLang="ko-KR" dirty="0" smtClean="0"/>
              <a:t>Invert </a:t>
            </a:r>
            <a:r>
              <a:rPr lang="ko-KR" altLang="en-US" dirty="0" smtClean="0"/>
              <a:t>옵션 사용</a:t>
            </a:r>
            <a:endParaRPr lang="en-US" altLang="ko-KR" dirty="0" smtClean="0"/>
          </a:p>
          <a:p>
            <a:r>
              <a:rPr lang="en-US" altLang="ko-KR" dirty="0" smtClean="0"/>
              <a:t>Pretty Break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52295" y="89238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인구밀도 지도 만들기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ko-KR" dirty="0">
                <a:solidFill>
                  <a:srgbClr val="000000"/>
                </a:solidFill>
                <a:latin typeface="+mn-ea"/>
              </a:rPr>
              <a:t>②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인구밀도에 따라 초록색에서 붉은 색으로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단계로 변하는 지도 만들기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736" y="1652335"/>
            <a:ext cx="7138390" cy="488499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88" y="3744773"/>
            <a:ext cx="3415283" cy="27925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309899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42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>
          <a:xfrm>
            <a:off x="227014" y="1594379"/>
            <a:ext cx="4006108" cy="4858809"/>
          </a:xfrm>
        </p:spPr>
        <p:txBody>
          <a:bodyPr/>
          <a:lstStyle/>
          <a:p>
            <a:r>
              <a:rPr lang="ko-KR" altLang="en-US" dirty="0" smtClean="0"/>
              <a:t>데이터 받아오기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topis.seoul.go.kr</a:t>
            </a:r>
            <a:r>
              <a:rPr lang="en-US" altLang="ko-KR" dirty="0" smtClean="0"/>
              <a:t> (</a:t>
            </a:r>
            <a:r>
              <a:rPr lang="ko-KR" altLang="en-US" dirty="0" smtClean="0"/>
              <a:t>서울시교통정보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버스 탭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</a:t>
            </a:r>
            <a:r>
              <a:rPr lang="ko-KR" altLang="en-US" dirty="0" err="1" smtClean="0"/>
              <a:t>정류소현황</a:t>
            </a:r>
            <a:r>
              <a:rPr lang="en-US" altLang="ko-KR" dirty="0" smtClean="0"/>
              <a:t>] </a:t>
            </a:r>
            <a:r>
              <a:rPr lang="ko-KR" altLang="en-US" dirty="0" smtClean="0"/>
              <a:t>버튼 </a:t>
            </a:r>
            <a:r>
              <a:rPr lang="en-US" altLang="ko-KR" dirty="0" smtClean="0">
                <a:sym typeface="Wingdings" panose="05000000000000000000" pitchFamily="2" charset="2"/>
              </a:rPr>
              <a:t> stationlist.xlsx</a:t>
            </a:r>
          </a:p>
          <a:p>
            <a:pPr lvl="1"/>
            <a:r>
              <a:rPr lang="ko-KR" altLang="en-US" dirty="0" smtClean="0">
                <a:sym typeface="Wingdings" panose="05000000000000000000" pitchFamily="2" charset="2"/>
              </a:rPr>
              <a:t>열어서 데이터 확인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err="1" smtClean="0">
                <a:sym typeface="Wingdings" panose="05000000000000000000" pitchFamily="2" charset="2"/>
              </a:rPr>
              <a:t>SpreadSheet</a:t>
            </a:r>
            <a:r>
              <a:rPr lang="en-US" altLang="ko-KR" dirty="0" smtClean="0">
                <a:sym typeface="Wingdings" panose="05000000000000000000" pitchFamily="2" charset="2"/>
              </a:rPr>
              <a:t> Layers </a:t>
            </a:r>
            <a:r>
              <a:rPr lang="ko-KR" altLang="en-US" dirty="0" smtClean="0">
                <a:sym typeface="Wingdings" panose="05000000000000000000" pitchFamily="2" charset="2"/>
              </a:rPr>
              <a:t>플러그인 설치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en-US" altLang="ko-KR" dirty="0" smtClean="0">
                <a:sym typeface="Wingdings" panose="05000000000000000000" pitchFamily="2" charset="2"/>
              </a:rPr>
              <a:t>Plugin</a:t>
            </a:r>
            <a:r>
              <a:rPr lang="en-US" altLang="ko-KR" dirty="0">
                <a:sym typeface="Wingdings" panose="05000000000000000000" pitchFamily="2" charset="2"/>
              </a:rPr>
              <a:t>s</a:t>
            </a:r>
            <a:r>
              <a:rPr lang="en-US" altLang="ko-KR" dirty="0" smtClean="0">
                <a:sym typeface="Wingdings" panose="05000000000000000000" pitchFamily="2" charset="2"/>
              </a:rPr>
              <a:t> – Manage and Install Plugins </a:t>
            </a:r>
            <a:r>
              <a:rPr lang="ko-KR" altLang="en-US" dirty="0" smtClean="0">
                <a:sym typeface="Wingdings" panose="05000000000000000000" pitchFamily="2" charset="2"/>
              </a:rPr>
              <a:t>메뉴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en-US" altLang="ko-KR" dirty="0" smtClean="0">
                <a:sym typeface="Wingdings" panose="05000000000000000000" pitchFamily="2" charset="2"/>
              </a:rPr>
              <a:t>Spread </a:t>
            </a:r>
            <a:r>
              <a:rPr lang="ko-KR" altLang="en-US" dirty="0" smtClean="0">
                <a:sym typeface="Wingdings" panose="05000000000000000000" pitchFamily="2" charset="2"/>
              </a:rPr>
              <a:t>검색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en-US" altLang="ko-KR" dirty="0" err="1" smtClean="0">
                <a:sym typeface="Wingdings" panose="05000000000000000000" pitchFamily="2" charset="2"/>
              </a:rPr>
              <a:t>SpreadSheet</a:t>
            </a:r>
            <a:r>
              <a:rPr lang="en-US" altLang="ko-KR" dirty="0" smtClean="0">
                <a:sym typeface="Wingdings" panose="05000000000000000000" pitchFamily="2" charset="2"/>
              </a:rPr>
              <a:t> Layers </a:t>
            </a:r>
            <a:r>
              <a:rPr lang="ko-KR" altLang="en-US" dirty="0" smtClean="0">
                <a:sym typeface="Wingdings" panose="05000000000000000000" pitchFamily="2" charset="2"/>
              </a:rPr>
              <a:t>플러그인 설치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정류장 공간정보 생성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en-US" altLang="ko-KR" dirty="0" smtClean="0">
                <a:sym typeface="Wingdings" panose="05000000000000000000" pitchFamily="2" charset="2"/>
              </a:rPr>
              <a:t>Layer – Add Layer – Add spreadsheet Layer </a:t>
            </a:r>
            <a:r>
              <a:rPr lang="ko-KR" altLang="en-US" dirty="0" smtClean="0">
                <a:sym typeface="Wingdings" panose="05000000000000000000" pitchFamily="2" charset="2"/>
              </a:rPr>
              <a:t>메뉴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en-US" altLang="ko-KR" dirty="0" smtClean="0"/>
              <a:t>File Name: stationlist.xlsx</a:t>
            </a:r>
          </a:p>
          <a:p>
            <a:pPr lvl="1"/>
            <a:r>
              <a:rPr lang="en-US" altLang="ko-KR" dirty="0" smtClean="0"/>
              <a:t>Header at first line </a:t>
            </a:r>
            <a:r>
              <a:rPr lang="ko-KR" altLang="en-US" dirty="0" smtClean="0"/>
              <a:t>체크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Geometry </a:t>
            </a:r>
            <a:r>
              <a:rPr lang="ko-KR" altLang="en-US" dirty="0" smtClean="0"/>
              <a:t>체크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Reference system: EPSG:4326</a:t>
            </a:r>
          </a:p>
          <a:p>
            <a:pPr lvl="1"/>
            <a:r>
              <a:rPr lang="en-US" altLang="ko-KR" dirty="0" smtClean="0"/>
              <a:t>[OK]</a:t>
            </a:r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52295" y="892380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버스정류소 지도 만들기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 정류장 정보 받아와 </a:t>
            </a:r>
            <a:r>
              <a:rPr lang="ko-KR" altLang="en-US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공간정보화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672" y="1215545"/>
            <a:ext cx="5375408" cy="36559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789" y="3792374"/>
            <a:ext cx="2868566" cy="215818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2467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43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>
          <a:xfrm>
            <a:off x="227013" y="1538711"/>
            <a:ext cx="9405937" cy="4914477"/>
          </a:xfrm>
        </p:spPr>
        <p:txBody>
          <a:bodyPr/>
          <a:lstStyle/>
          <a:p>
            <a:r>
              <a:rPr lang="ko-KR" altLang="en-US" dirty="0" smtClean="0"/>
              <a:t>버스정류소 마크 표현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Stationlist</a:t>
            </a:r>
            <a:r>
              <a:rPr lang="en-US" altLang="ko-KR" dirty="0" smtClean="0"/>
              <a:t> </a:t>
            </a:r>
            <a:r>
              <a:rPr lang="ko-KR" altLang="en-US" dirty="0" smtClean="0"/>
              <a:t>레이어 오른쪽 마우스 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Properties </a:t>
            </a:r>
            <a:r>
              <a:rPr lang="ko-KR" altLang="en-US" dirty="0" smtClean="0"/>
              <a:t>메뉴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Style </a:t>
            </a:r>
            <a:r>
              <a:rPr lang="ko-KR" altLang="en-US" dirty="0" smtClean="0"/>
              <a:t>탭 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Marker </a:t>
            </a:r>
            <a:r>
              <a:rPr lang="ko-KR" altLang="en-US" dirty="0" smtClean="0"/>
              <a:t>하단의 </a:t>
            </a:r>
            <a:r>
              <a:rPr lang="en-US" altLang="ko-KR" dirty="0" smtClean="0"/>
              <a:t>Simple Marker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Symbol layer type: SVG marker</a:t>
            </a:r>
          </a:p>
          <a:p>
            <a:pPr lvl="1"/>
            <a:r>
              <a:rPr lang="en-US" altLang="ko-KR" dirty="0" smtClean="0"/>
              <a:t>SVG Image</a:t>
            </a:r>
            <a:r>
              <a:rPr lang="ko-KR" altLang="en-US" dirty="0" smtClean="0"/>
              <a:t>에서 정류장 모양 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Size: 8</a:t>
            </a:r>
          </a:p>
          <a:p>
            <a:pPr lvl="1"/>
            <a:r>
              <a:rPr lang="en-US" altLang="ko-KR" dirty="0" smtClean="0"/>
              <a:t>Fill Color: </a:t>
            </a:r>
            <a:r>
              <a:rPr lang="ko-KR" altLang="en-US" dirty="0" smtClean="0"/>
              <a:t>청색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[Apply]</a:t>
            </a:r>
          </a:p>
          <a:p>
            <a:r>
              <a:rPr lang="ko-KR" altLang="en-US" dirty="0" err="1" smtClean="0"/>
              <a:t>정류소명</a:t>
            </a:r>
            <a:r>
              <a:rPr lang="ko-KR" altLang="en-US" dirty="0" smtClean="0"/>
              <a:t> 표시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Labels </a:t>
            </a:r>
            <a:r>
              <a:rPr lang="ko-KR" altLang="en-US" dirty="0" smtClean="0"/>
              <a:t>탭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Show labels for this layer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Label with: </a:t>
            </a:r>
            <a:r>
              <a:rPr lang="ko-KR" altLang="en-US" dirty="0" err="1" smtClean="0"/>
              <a:t>정류소명</a:t>
            </a:r>
            <a:r>
              <a:rPr lang="en-US" altLang="ko-KR" dirty="0" smtClean="0"/>
              <a:t>, [Apply]</a:t>
            </a:r>
          </a:p>
          <a:p>
            <a:pPr lvl="1"/>
            <a:r>
              <a:rPr lang="en-US" altLang="ko-KR" dirty="0" smtClean="0"/>
              <a:t>Placement </a:t>
            </a:r>
            <a:r>
              <a:rPr lang="ko-KR" altLang="en-US" dirty="0" smtClean="0"/>
              <a:t>서브</a:t>
            </a:r>
            <a:r>
              <a:rPr lang="en-US" altLang="ko-KR" dirty="0" smtClean="0"/>
              <a:t> </a:t>
            </a:r>
            <a:r>
              <a:rPr lang="ko-KR" altLang="en-US" dirty="0" smtClean="0"/>
              <a:t>탭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Placement: Offset from point</a:t>
            </a:r>
          </a:p>
          <a:p>
            <a:pPr lvl="1"/>
            <a:r>
              <a:rPr lang="en-US" altLang="ko-KR" dirty="0" smtClean="0"/>
              <a:t>Quadrant: </a:t>
            </a:r>
            <a:r>
              <a:rPr lang="ko-KR" altLang="en-US" dirty="0" smtClean="0"/>
              <a:t>하단</a:t>
            </a:r>
            <a:r>
              <a:rPr lang="en-US" altLang="ko-KR" dirty="0" smtClean="0"/>
              <a:t>, Offset Y: 5</a:t>
            </a:r>
          </a:p>
          <a:p>
            <a:pPr lvl="1"/>
            <a:r>
              <a:rPr lang="ko-KR" altLang="en-US" dirty="0" smtClean="0"/>
              <a:t>단위</a:t>
            </a:r>
            <a:r>
              <a:rPr lang="en-US" altLang="ko-KR" dirty="0" smtClean="0"/>
              <a:t>: Millimeter, [Apply]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52295" y="892380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버스정류소 지도 만들기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ko-KR" dirty="0">
                <a:solidFill>
                  <a:srgbClr val="000000"/>
                </a:solidFill>
                <a:latin typeface="+mn-ea"/>
              </a:rPr>
              <a:t>②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버스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정류장답게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표현하기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960" y="1004987"/>
            <a:ext cx="5023222" cy="34375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960" y="3099800"/>
            <a:ext cx="5023222" cy="343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978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슬라이드 번호 개체 틀 2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B605CC0-6A7D-824C-B093-11F234C5C73D}" type="slidenum">
              <a:rPr lang="ko-KR" altLang="en-US"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pPr/>
              <a:t>44</a:t>
            </a:fld>
            <a:endParaRPr lang="ko-KR" altLang="en-US"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벡터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레이어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생성 및 편집 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–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1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2400" y="2438400"/>
            <a:ext cx="5092700" cy="2757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[Layer] -&gt; [New] -&gt; [New Shape file layer]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선택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New Vector Layer’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창에서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Type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으로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Polygon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CRS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는 해당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CRS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설정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③ 속성 필드 설정을 위해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‘New attribute’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하단의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‘Name’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‘name’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입력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Type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Text data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설정하고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‘Add to attributes list’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버튼으로 추가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④ 필요한 경우 추가 속성 필드를 설정하고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‘Add to attributes list’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버튼으로 추가하고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버튼 클릭한 뒤 파일이름을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new_river.shp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로 저장 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21" name="AutoShape 8"/>
          <p:cNvSpPr>
            <a:spLocks noChangeArrowheads="1"/>
          </p:cNvSpPr>
          <p:nvPr/>
        </p:nvSpPr>
        <p:spPr bwMode="auto">
          <a:xfrm>
            <a:off x="152400" y="1576768"/>
            <a:ext cx="1603241" cy="6096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pPr algn="ctr" defTabSz="912813">
              <a:lnSpc>
                <a:spcPct val="135000"/>
              </a:lnSpc>
              <a:defRPr/>
            </a:pPr>
            <a:r>
              <a:rPr lang="ko-KR" altLang="en-US" sz="1400" b="1" dirty="0" smtClean="0">
                <a:solidFill>
                  <a:srgbClr val="FFFFFF"/>
                </a:solidFill>
              </a:rPr>
              <a:t>벡터 </a:t>
            </a:r>
            <a:r>
              <a:rPr lang="ko-KR" altLang="en-US" sz="1400" b="1" smtClean="0">
                <a:solidFill>
                  <a:srgbClr val="FFFFFF"/>
                </a:solidFill>
              </a:rPr>
              <a:t>레이어</a:t>
            </a:r>
            <a:r>
              <a:rPr lang="ko-KR" altLang="en-US" sz="1400" b="1" dirty="0" smtClean="0">
                <a:solidFill>
                  <a:srgbClr val="FFFFFF"/>
                </a:solidFill>
              </a:rPr>
              <a:t> 생성</a:t>
            </a:r>
            <a:endParaRPr lang="ko-KR" altLang="en-US" sz="1400" b="1" dirty="0">
              <a:solidFill>
                <a:srgbClr val="FFFF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048" y="1050226"/>
            <a:ext cx="4381500" cy="553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325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벡터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레이어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생성 및 편집 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–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2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21" name="AutoShape 8"/>
          <p:cNvSpPr>
            <a:spLocks noChangeArrowheads="1"/>
          </p:cNvSpPr>
          <p:nvPr/>
        </p:nvSpPr>
        <p:spPr bwMode="auto">
          <a:xfrm>
            <a:off x="152400" y="1576768"/>
            <a:ext cx="2856384" cy="6096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pPr algn="ctr" defTabSz="912813">
              <a:lnSpc>
                <a:spcPct val="135000"/>
              </a:lnSpc>
              <a:defRPr/>
            </a:pPr>
            <a:r>
              <a:rPr lang="ko-KR" altLang="en-US" sz="1600" b="1" smtClean="0">
                <a:solidFill>
                  <a:srgbClr val="FFFFFF"/>
                </a:solidFill>
              </a:rPr>
              <a:t>디지타이징 환경 </a:t>
            </a:r>
            <a:r>
              <a:rPr lang="ko-KR" altLang="en-US" sz="1600" b="1" dirty="0" smtClean="0">
                <a:solidFill>
                  <a:srgbClr val="FFFFFF"/>
                </a:solidFill>
              </a:rPr>
              <a:t>설정</a:t>
            </a:r>
            <a:endParaRPr lang="ko-KR" altLang="en-US" sz="1600" b="1" dirty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2400" y="2438400"/>
            <a:ext cx="3144416" cy="315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[Settings] -&gt; [Options] 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실행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[Digitize] 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탭 선택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“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Default snap mode’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를 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‘To vertex and segment’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로 설정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Default 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snapping tolerance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를 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10 pixels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로 설정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Search radius for vertex edits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를 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10 pixels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로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z="1600" dirty="0" smtClea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93700" lvl="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[Settings] – [Snapping options]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도 동일하게 조정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2400" y="5842135"/>
            <a:ext cx="326449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※ Map units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와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Pixels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의 차이점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…</a:t>
            </a:r>
          </a:p>
        </p:txBody>
      </p:sp>
      <p:pic>
        <p:nvPicPr>
          <p:cNvPr id="14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28864" y="1134393"/>
            <a:ext cx="6044056" cy="54870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슬라이드 번호 개체 틀 2"/>
          <p:cNvSpPr txBox="1">
            <a:spLocks/>
          </p:cNvSpPr>
          <p:nvPr/>
        </p:nvSpPr>
        <p:spPr bwMode="auto">
          <a:xfrm>
            <a:off x="3797300" y="6621463"/>
            <a:ext cx="2311400" cy="188912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sz="900" kern="1200">
                <a:solidFill>
                  <a:schemeClr val="tx1"/>
                </a:solidFill>
                <a:latin typeface="Tw Cen MT" charset="0"/>
                <a:ea typeface="맑은 고딕"/>
                <a:cs typeface="맑은 고딕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5pPr>
            <a:lvl6pPr marL="2286000" algn="l" defTabSz="457200" rtl="0" eaLnBrk="1" latinLnBrk="0" hangingPunct="1"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6pPr>
            <a:lvl7pPr marL="2743200" algn="l" defTabSz="457200" rtl="0" eaLnBrk="1" latinLnBrk="0" hangingPunct="1"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7pPr>
            <a:lvl8pPr marL="3200400" algn="l" defTabSz="457200" rtl="0" eaLnBrk="1" latinLnBrk="0" hangingPunct="1"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8pPr>
            <a:lvl9pPr marL="3657600" algn="l" defTabSz="457200" rtl="0" eaLnBrk="1" latinLnBrk="0" hangingPunct="1">
              <a:defRPr kumimoji="1" kern="1200">
                <a:solidFill>
                  <a:schemeClr val="tx1"/>
                </a:solidFill>
                <a:latin typeface="굴림" pitchFamily="50" charset="-128"/>
                <a:ea typeface="굴림" pitchFamily="50" charset="-128"/>
                <a:cs typeface="굴림" pitchFamily="50" charset="-128"/>
              </a:defRPr>
            </a:lvl9pPr>
          </a:lstStyle>
          <a:p>
            <a:fld id="{2B605CC0-6A7D-824C-B093-11F234C5C73D}" type="slidenum">
              <a:rPr lang="ko-KR" altLang="en-US" smtClean="0">
                <a:latin typeface="+mn-ea"/>
                <a:ea typeface="+mn-ea"/>
                <a:cs typeface="맑은 고딕" pitchFamily="50" charset="-128"/>
              </a:rPr>
              <a:pPr/>
              <a:t>45</a:t>
            </a:fld>
            <a:endParaRPr lang="ko-KR" altLang="en-US"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086996" y="3068960"/>
            <a:ext cx="4514204" cy="115212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820328" y="3006952"/>
            <a:ext cx="1152128" cy="25202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382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슬라이드 번호 개체 틀 2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B605CC0-6A7D-824C-B093-11F234C5C73D}" type="slidenum">
              <a:rPr lang="ko-KR" altLang="en-US"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pPr/>
              <a:t>46</a:t>
            </a:fld>
            <a:endParaRPr lang="ko-KR" altLang="en-US"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벡터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레이어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생성 및 편집 </a:t>
            </a:r>
            <a:r>
              <a:rPr lang="en-US" altLang="ko-KR" sz="1500" b="1" smtClean="0">
                <a:solidFill>
                  <a:srgbClr val="404040"/>
                </a:solidFill>
                <a:cs typeface="맑은 고딕" pitchFamily="50" charset="-128"/>
              </a:rPr>
              <a:t>–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 실습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152400" y="1576768"/>
            <a:ext cx="1603241" cy="6096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t">
            <a:prstTxWarp prst="textNoShape">
              <a:avLst/>
            </a:prstTxWarp>
          </a:bodyPr>
          <a:lstStyle/>
          <a:p>
            <a:pPr algn="ctr" defTabSz="912813">
              <a:lnSpc>
                <a:spcPct val="135000"/>
              </a:lnSpc>
              <a:defRPr/>
            </a:pPr>
            <a:r>
              <a:rPr lang="ko-KR" altLang="en-US" sz="1400" b="1" smtClean="0">
                <a:solidFill>
                  <a:srgbClr val="FFFFFF"/>
                </a:solidFill>
              </a:rPr>
              <a:t>객체 편집</a:t>
            </a:r>
            <a:endParaRPr lang="en-US" altLang="ko-KR" sz="1400" b="1" smtClean="0">
              <a:solidFill>
                <a:srgbClr val="FFFFFF"/>
              </a:solidFill>
            </a:endParaRPr>
          </a:p>
          <a:p>
            <a:pPr algn="ctr" defTabSz="912813">
              <a:lnSpc>
                <a:spcPct val="135000"/>
              </a:lnSpc>
              <a:defRPr/>
            </a:pPr>
            <a:r>
              <a:rPr lang="en-US" altLang="ko-KR" sz="1400" b="1" smtClean="0">
                <a:solidFill>
                  <a:srgbClr val="FFFFFF"/>
                </a:solidFill>
              </a:rPr>
              <a:t>(Simplify Feature)</a:t>
            </a:r>
            <a:endParaRPr lang="ko-KR" altLang="en-US" sz="1400" b="1" dirty="0">
              <a:solidFill>
                <a:srgbClr val="FFFFFF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905000" y="1340768"/>
            <a:ext cx="739140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배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경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영상으로 </a:t>
            </a:r>
            <a:r>
              <a:rPr lang="en-US" altLang="ko-KR" sz="1600" dirty="0" err="1" smtClean="0">
                <a:solidFill>
                  <a:srgbClr val="000000"/>
                </a:solidFill>
                <a:latin typeface="+mj-ea"/>
                <a:ea typeface="+mj-ea"/>
              </a:rPr>
              <a:t>Daum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Street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을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두고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 smtClean="0">
                <a:solidFill>
                  <a:srgbClr val="000000"/>
                </a:solidFill>
                <a:latin typeface="+mj-ea"/>
                <a:ea typeface="+mj-ea"/>
              </a:rPr>
              <a:t>admin_emd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레이어 추가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(EPSG:5181)</a:t>
            </a: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[Style]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에서 투명도를 적당히 조절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③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600" dirty="0" err="1" smtClean="0">
                <a:solidFill>
                  <a:srgbClr val="000000"/>
                </a:solidFill>
                <a:latin typeface="맑은 고딕"/>
                <a:ea typeface="맑은 고딕"/>
              </a:rPr>
              <a:t>admin_em</a:t>
            </a:r>
            <a:r>
              <a:rPr lang="en-US" altLang="ko-KR" sz="1600" dirty="0" err="1">
                <a:solidFill>
                  <a:srgbClr val="000000"/>
                </a:solidFill>
                <a:latin typeface="맑은 고딕"/>
                <a:ea typeface="맑은 고딕"/>
              </a:rPr>
              <a:t>d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레이어를 편집 활성화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맑은 고딕"/>
                <a:ea typeface="맑은 고딕"/>
              </a:rPr>
              <a:t>Simplify Feature 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툴 활용하여 도형의 형태를 가능한 유지한 채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객체의 꼭지점 수를 줄일 수 있음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201" y="1957865"/>
            <a:ext cx="303068" cy="277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54"/>
          <a:stretch/>
        </p:blipFill>
        <p:spPr bwMode="auto">
          <a:xfrm>
            <a:off x="5017765" y="2590304"/>
            <a:ext cx="295275" cy="287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그룹 4"/>
          <p:cNvGrpSpPr/>
          <p:nvPr/>
        </p:nvGrpSpPr>
        <p:grpSpPr>
          <a:xfrm>
            <a:off x="557699" y="3068747"/>
            <a:ext cx="8790602" cy="3154839"/>
            <a:chOff x="725311" y="3212149"/>
            <a:chExt cx="8790602" cy="2868035"/>
          </a:xfrm>
        </p:grpSpPr>
        <p:pic>
          <p:nvPicPr>
            <p:cNvPr id="37" name="Picture 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311" y="3212149"/>
              <a:ext cx="4312676" cy="28680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8" name="Picture 2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3236" y="3212149"/>
              <a:ext cx="4312677" cy="28680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1765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슬라이드 번호 개체 틀 2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B605CC0-6A7D-824C-B093-11F234C5C73D}" type="slidenum">
              <a:rPr lang="ko-KR" altLang="en-US"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pPr/>
              <a:t>47</a:t>
            </a:fld>
            <a:endParaRPr lang="ko-KR" altLang="en-US"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벡터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레이어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생성 및 편집 </a:t>
            </a:r>
            <a:r>
              <a:rPr lang="en-US" altLang="ko-KR" sz="1500" b="1" smtClean="0">
                <a:solidFill>
                  <a:srgbClr val="404040"/>
                </a:solidFill>
                <a:cs typeface="맑은 고딕" pitchFamily="50" charset="-128"/>
              </a:rPr>
              <a:t>–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 실습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152400" y="1576768"/>
            <a:ext cx="1603241" cy="6096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t">
            <a:prstTxWarp prst="textNoShape">
              <a:avLst/>
            </a:prstTxWarp>
          </a:bodyPr>
          <a:lstStyle/>
          <a:p>
            <a:pPr algn="ctr" defTabSz="912813">
              <a:lnSpc>
                <a:spcPct val="135000"/>
              </a:lnSpc>
              <a:defRPr/>
            </a:pPr>
            <a:r>
              <a:rPr lang="ko-KR" altLang="en-US" sz="1400" b="1" smtClean="0">
                <a:solidFill>
                  <a:srgbClr val="FFFFFF"/>
                </a:solidFill>
              </a:rPr>
              <a:t>객체 편집</a:t>
            </a:r>
            <a:endParaRPr lang="en-US" altLang="ko-KR" sz="1400" b="1" smtClean="0">
              <a:solidFill>
                <a:srgbClr val="FFFFFF"/>
              </a:solidFill>
            </a:endParaRPr>
          </a:p>
          <a:p>
            <a:pPr algn="ctr" defTabSz="912813">
              <a:lnSpc>
                <a:spcPct val="135000"/>
              </a:lnSpc>
              <a:defRPr/>
            </a:pPr>
            <a:r>
              <a:rPr lang="en-US" altLang="ko-KR" sz="1400" b="1" smtClean="0">
                <a:solidFill>
                  <a:srgbClr val="FFFFFF"/>
                </a:solidFill>
              </a:rPr>
              <a:t>(Simplify Feature)</a:t>
            </a:r>
            <a:endParaRPr lang="ko-KR" altLang="en-US" sz="1400" b="1" dirty="0">
              <a:solidFill>
                <a:srgbClr val="FFFFFF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905000" y="1340768"/>
            <a:ext cx="7391400" cy="1206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Set tolerance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슬라이더를 이용해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Simplify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조절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붉은색 그림자 </a:t>
            </a:r>
            <a:r>
              <a:rPr lang="ko-KR" altLang="en-US" sz="1600" dirty="0" err="1" smtClean="0">
                <a:solidFill>
                  <a:srgbClr val="000000"/>
                </a:solidFill>
                <a:latin typeface="+mj-ea"/>
                <a:ea typeface="+mj-ea"/>
              </a:rPr>
              <a:t>폴리곤을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통해 변화 모습 사전 확인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⑦</a:t>
            </a:r>
            <a:r>
              <a:rPr lang="en-US" altLang="ko-KR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작업 이후 복원하고 싶은 경우 </a:t>
            </a:r>
            <a:r>
              <a:rPr lang="en-US" altLang="ko-KR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Undo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버튼을 통해 복원 가능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357188" indent="-30638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맑은 고딕"/>
                <a:ea typeface="맑은 고딕"/>
              </a:rPr>
              <a:t>⑧ </a:t>
            </a:r>
            <a:r>
              <a:rPr lang="ko-KR" altLang="en-US" sz="1600" dirty="0" err="1">
                <a:solidFill>
                  <a:srgbClr val="000000"/>
                </a:solidFill>
                <a:latin typeface="맑은 고딕"/>
                <a:ea typeface="맑은 고딕"/>
              </a:rPr>
              <a:t>멀티폴리곤의</a:t>
            </a:r>
            <a:r>
              <a:rPr lang="ko-KR" altLang="en-US" sz="1600" dirty="0">
                <a:solidFill>
                  <a:srgbClr val="000000"/>
                </a:solidFill>
                <a:latin typeface="맑은 고딕"/>
                <a:ea typeface="맑은 고딕"/>
              </a:rPr>
              <a:t> 경우 제약이 있을 수 있음</a:t>
            </a:r>
            <a:endParaRPr lang="en-US" altLang="ko-KR" sz="16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57699" y="3067404"/>
            <a:ext cx="8941191" cy="3241916"/>
            <a:chOff x="557699" y="3067404"/>
            <a:chExt cx="8941191" cy="2881876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699" y="3068747"/>
              <a:ext cx="4326891" cy="28805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2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5402" y="3067404"/>
              <a:ext cx="4333488" cy="28818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304" y="2001199"/>
            <a:ext cx="285750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AutoShape 228"/>
          <p:cNvSpPr>
            <a:spLocks noChangeArrowheads="1"/>
          </p:cNvSpPr>
          <p:nvPr/>
        </p:nvSpPr>
        <p:spPr bwMode="auto">
          <a:xfrm>
            <a:off x="7689304" y="2288227"/>
            <a:ext cx="1684227" cy="810101"/>
          </a:xfrm>
          <a:prstGeom prst="roundRect">
            <a:avLst>
              <a:gd name="adj" fmla="val 16310"/>
            </a:avLst>
          </a:prstGeom>
          <a:solidFill>
            <a:srgbClr val="000000">
              <a:alpha val="7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FFFFFF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</a:rPr>
              <a:t>과도한 </a:t>
            </a:r>
            <a:r>
              <a:rPr lang="en-US" altLang="ko-KR" sz="1400" dirty="0" smtClean="0">
                <a:solidFill>
                  <a:srgbClr val="FFFFFF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</a:rPr>
              <a:t>vertex</a:t>
            </a:r>
            <a:r>
              <a:rPr lang="ko-KR" altLang="en-US" sz="1400" dirty="0" smtClean="0">
                <a:solidFill>
                  <a:srgbClr val="FFFFFF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</a:rPr>
              <a:t>의</a:t>
            </a:r>
            <a:endParaRPr lang="en-US" altLang="ko-KR" sz="1400" dirty="0" smtClean="0">
              <a:solidFill>
                <a:srgbClr val="FFFFFF"/>
              </a:solidFill>
              <a:latin typeface="나눔고딕 Bold" panose="020D0804000000000000" pitchFamily="50" charset="-127"/>
              <a:ea typeface="나눔고딕 Bold" panose="020D0804000000000000" pitchFamily="50" charset="-127"/>
            </a:endParaRPr>
          </a:p>
          <a:p>
            <a:pPr algn="ctr"/>
            <a:r>
              <a:rPr lang="ko-KR" altLang="en-US" sz="1400" dirty="0" smtClean="0">
                <a:solidFill>
                  <a:srgbClr val="FFFFFF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</a:rPr>
              <a:t>정리를 통한</a:t>
            </a:r>
            <a:endParaRPr lang="en-US" altLang="ko-KR" sz="1400" dirty="0" smtClean="0">
              <a:solidFill>
                <a:srgbClr val="FFFFFF"/>
              </a:solidFill>
              <a:latin typeface="나눔고딕 Bold" panose="020D0804000000000000" pitchFamily="50" charset="-127"/>
              <a:ea typeface="나눔고딕 Bold" panose="020D0804000000000000" pitchFamily="50" charset="-127"/>
            </a:endParaRPr>
          </a:p>
          <a:p>
            <a:pPr algn="ctr"/>
            <a:r>
              <a:rPr lang="ko-KR" altLang="en-US" sz="1400" dirty="0" smtClean="0">
                <a:solidFill>
                  <a:srgbClr val="FFFFFF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</a:rPr>
              <a:t>자료의 용량 경감</a:t>
            </a:r>
            <a:endParaRPr lang="ko-KR" altLang="en-US" sz="1400" dirty="0">
              <a:solidFill>
                <a:srgbClr val="FFFFFF"/>
              </a:solidFill>
              <a:latin typeface="나눔고딕 Bold" panose="020D0804000000000000" pitchFamily="50" charset="-127"/>
              <a:ea typeface="나눔고딕 Bold" panose="020D08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929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43" y="2996952"/>
            <a:ext cx="4716732" cy="3585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197" name="슬라이드 번호 개체 틀 2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B605CC0-6A7D-824C-B093-11F234C5C73D}" type="slidenum">
              <a:rPr lang="ko-KR" altLang="en-US"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pPr/>
              <a:t>48</a:t>
            </a:fld>
            <a:endParaRPr lang="ko-KR" altLang="en-US"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질의 후 다른 포맷으로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내보내기 </a:t>
            </a:r>
            <a:r>
              <a:rPr lang="en-US" altLang="ko-KR" sz="1500" b="1">
                <a:solidFill>
                  <a:srgbClr val="404040"/>
                </a:solidFill>
                <a:cs typeface="맑은 고딕" pitchFamily="50" charset="-128"/>
              </a:rPr>
              <a:t>- </a:t>
            </a:r>
            <a:r>
              <a:rPr lang="en-US" altLang="ko-KR" sz="1500" b="1" smtClean="0">
                <a:solidFill>
                  <a:srgbClr val="404040"/>
                </a:solidFill>
                <a:cs typeface="맑은 고딕" pitchFamily="50" charset="-128"/>
              </a:rPr>
              <a:t>shp </a:t>
            </a:r>
            <a:r>
              <a:rPr lang="ko-KR" altLang="en-US" sz="1500" b="1">
                <a:solidFill>
                  <a:srgbClr val="404040"/>
                </a:solidFill>
                <a:cs typeface="맑은 고딕" pitchFamily="50" charset="-128"/>
              </a:rPr>
              <a:t>포맷 </a:t>
            </a:r>
            <a:r>
              <a:rPr lang="ko-KR" altLang="en-US" sz="1500" b="1" smtClean="0">
                <a:solidFill>
                  <a:srgbClr val="404040"/>
                </a:solidFill>
                <a:cs typeface="맑은 고딕" pitchFamily="50" charset="-128"/>
              </a:rPr>
              <a:t>예시</a:t>
            </a:r>
            <a:r>
              <a:rPr lang="en-US" altLang="ko-KR" sz="1500" b="1" smtClean="0">
                <a:solidFill>
                  <a:srgbClr val="404040"/>
                </a:solidFill>
                <a:cs typeface="맑은 고딕" pitchFamily="50" charset="-128"/>
              </a:rPr>
              <a:t> 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2480" y="1447800"/>
            <a:ext cx="932872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①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[Layer] -&gt; [Add Delimited Layer]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를 실행하여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샘플 데이터 중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admin_cnt.csv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를 열되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파일 포맷을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‘CSV(comma separated value)’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를 선택하여 열기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TOC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admin_cnt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레이어를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선택한 뒤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마우스 오른쪽 버튼을 눌러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Save as..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실행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             </a:t>
            </a:r>
            <a:r>
              <a:rPr lang="ko-KR" altLang="en-US" sz="1600" dirty="0" err="1" smtClean="0">
                <a:solidFill>
                  <a:srgbClr val="000000"/>
                </a:solidFill>
                <a:latin typeface="+mj-ea"/>
                <a:ea typeface="+mj-ea"/>
              </a:rPr>
              <a:t>를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선택하여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[Save as]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란에 저장하고자하는 파일 경로와 파일명을 입력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[CRS]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선택하여 저장하고자 하는 대상 </a:t>
            </a:r>
            <a:r>
              <a:rPr lang="ko-KR" altLang="en-US" sz="1600" dirty="0" err="1" smtClean="0">
                <a:solidFill>
                  <a:srgbClr val="000000"/>
                </a:solidFill>
                <a:latin typeface="+mj-ea"/>
                <a:ea typeface="+mj-ea"/>
              </a:rPr>
              <a:t>좌표계를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선택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(EPSG:5174)</a:t>
            </a:r>
          </a:p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⑤ [Encoding]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옵션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, Add saved file to map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체크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</a:p>
          <a:p>
            <a:pPr marL="261938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ko-KR" altLang="en-US" sz="1600" dirty="0" err="1" smtClean="0">
                <a:solidFill>
                  <a:srgbClr val="000000"/>
                </a:solidFill>
                <a:latin typeface="+mj-ea"/>
                <a:ea typeface="+mj-ea"/>
              </a:rPr>
              <a:t>저장후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 내보내기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파일을 지도로 불러와서 확인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20" y="2337077"/>
            <a:ext cx="762000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" t="30047" r="3660" b="8442"/>
          <a:stretch/>
        </p:blipFill>
        <p:spPr bwMode="auto">
          <a:xfrm>
            <a:off x="1675880" y="3842267"/>
            <a:ext cx="2669290" cy="2504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31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20"/>
          <p:cNvSpPr/>
          <p:nvPr/>
        </p:nvSpPr>
        <p:spPr>
          <a:xfrm>
            <a:off x="381000" y="980728"/>
            <a:ext cx="9090314" cy="489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일반 그림을 </a:t>
            </a:r>
            <a:r>
              <a:rPr lang="ko-KR" altLang="en-US" sz="1500" b="1" dirty="0" err="1" smtClean="0">
                <a:solidFill>
                  <a:srgbClr val="404040"/>
                </a:solidFill>
                <a:cs typeface="맑은 고딕" pitchFamily="50" charset="-128"/>
              </a:rPr>
              <a:t>공간자료로</a:t>
            </a: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 변환 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(</a:t>
            </a:r>
            <a:r>
              <a:rPr lang="ko-KR" altLang="en-US" sz="1500" b="1" dirty="0" err="1" smtClean="0">
                <a:solidFill>
                  <a:srgbClr val="404040"/>
                </a:solidFill>
                <a:cs typeface="맑은 고딕" pitchFamily="50" charset="-128"/>
              </a:rPr>
              <a:t>지오래퍼런싱</a:t>
            </a:r>
            <a:r>
              <a:rPr lang="en-US" altLang="ko-KR" sz="1500" b="1" dirty="0" smtClean="0">
                <a:solidFill>
                  <a:srgbClr val="404040"/>
                </a:solidFill>
                <a:cs typeface="맑은 고딕" pitchFamily="50" charset="-128"/>
              </a:rPr>
              <a:t>)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96329" y="1556421"/>
            <a:ext cx="4674130" cy="4725839"/>
            <a:chOff x="112009" y="1278831"/>
            <a:chExt cx="5092700" cy="4873988"/>
          </a:xfrm>
        </p:grpSpPr>
        <p:sp>
          <p:nvSpPr>
            <p:cNvPr id="9" name="TextBox 8"/>
            <p:cNvSpPr txBox="1"/>
            <p:nvPr/>
          </p:nvSpPr>
          <p:spPr>
            <a:xfrm>
              <a:off x="112009" y="2086605"/>
              <a:ext cx="5092700" cy="4066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393300" indent="-342900" defTabSz="939800" eaLnBrk="0" fontAlgn="b" hangingPunct="0">
                <a:spcBef>
                  <a:spcPts val="36"/>
                </a:spcBef>
                <a:buFont typeface="+mj-ea"/>
                <a:buAutoNum type="circleNumDbPlain"/>
              </a:pP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배포된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‘Sample Data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폴더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’ -&gt;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‘Seoul’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폴더 밑에 있는 </a:t>
              </a:r>
              <a:r>
                <a:rPr lang="en-US" altLang="ko-KR" sz="1400" dirty="0" err="1">
                  <a:solidFill>
                    <a:srgbClr val="000000"/>
                  </a:solidFill>
                  <a:latin typeface="+mn-ea"/>
                  <a:ea typeface="+mn-ea"/>
                </a:rPr>
                <a:t>admin_sgg.shp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불러오기</a:t>
              </a:r>
              <a:endParaRPr lang="en-US" altLang="ko-KR" sz="1400" dirty="0">
                <a:solidFill>
                  <a:srgbClr val="000000"/>
                </a:solidFill>
                <a:latin typeface="+mn-ea"/>
                <a:ea typeface="+mn-ea"/>
              </a:endParaRPr>
            </a:p>
            <a:p>
              <a:pPr marL="393300" indent="-342900" defTabSz="939800" eaLnBrk="0" fontAlgn="b" hangingPunct="0">
                <a:spcBef>
                  <a:spcPts val="36"/>
                </a:spcBef>
                <a:buFont typeface="+mj-ea"/>
                <a:buAutoNum type="circleNumDbPlain"/>
              </a:pP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[Raster] -&gt; [</a:t>
              </a:r>
              <a:r>
                <a:rPr lang="en-US" altLang="ko-KR" sz="1400" dirty="0" err="1">
                  <a:solidFill>
                    <a:srgbClr val="000000"/>
                  </a:solidFill>
                  <a:latin typeface="+mn-ea"/>
                  <a:ea typeface="+mn-ea"/>
                </a:rPr>
                <a:t>Georeferencer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]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열고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, [File] -&gt; [Open Raster]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에서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‘Sample Data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폴더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’ -&gt;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</a:t>
              </a:r>
              <a:r>
                <a:rPr lang="en-US" altLang="ko-KR" sz="1400" dirty="0" err="1">
                  <a:solidFill>
                    <a:srgbClr val="000000"/>
                  </a:solidFill>
                  <a:latin typeface="+mn-ea"/>
                  <a:ea typeface="+mn-ea"/>
                </a:rPr>
                <a:t>seoul_raster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’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폴더 밑에 있는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Seoul_map.jpg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열기</a:t>
              </a:r>
              <a:endParaRPr lang="en-US" altLang="ko-KR" sz="1400" dirty="0">
                <a:solidFill>
                  <a:srgbClr val="000000"/>
                </a:solidFill>
                <a:latin typeface="+mn-ea"/>
                <a:ea typeface="+mn-ea"/>
              </a:endParaRPr>
            </a:p>
            <a:p>
              <a:pPr marL="393300" indent="-342900">
                <a:spcBef>
                  <a:spcPts val="36"/>
                </a:spcBef>
                <a:buFont typeface="+mj-ea"/>
                <a:buAutoNum type="circleNumDbPlain"/>
              </a:pP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[Edit] -&gt; [Add Point] </a:t>
              </a:r>
              <a:r>
                <a:rPr lang="ko-KR" altLang="en-US" sz="1400" dirty="0">
                  <a:latin typeface="+mn-ea"/>
                  <a:ea typeface="+mn-ea"/>
                </a:rPr>
                <a:t>를 클릭하여 </a:t>
              </a:r>
              <a:r>
                <a:rPr lang="ko-KR" altLang="en-US" sz="1400" dirty="0" err="1">
                  <a:latin typeface="+mn-ea"/>
                  <a:ea typeface="+mn-ea"/>
                </a:rPr>
                <a:t>지오레퍼런서</a:t>
              </a:r>
              <a:r>
                <a:rPr lang="ko-KR" altLang="en-US" sz="1400" dirty="0">
                  <a:latin typeface="+mn-ea"/>
                  <a:ea typeface="+mn-ea"/>
                </a:rPr>
                <a:t> </a:t>
              </a:r>
              <a:r>
                <a:rPr lang="ko-KR" altLang="en-US" sz="1400" dirty="0">
                  <a:latin typeface="+mn-ea"/>
                  <a:ea typeface="+mn-ea"/>
                </a:rPr>
                <a:t>이미지 데이터의 </a:t>
              </a:r>
              <a:r>
                <a:rPr lang="en-US" altLang="ko-KR" sz="1400" dirty="0">
                  <a:latin typeface="+mn-ea"/>
                  <a:ea typeface="+mn-ea"/>
                </a:rPr>
                <a:t>GCP</a:t>
              </a:r>
              <a:r>
                <a:rPr lang="ko-KR" altLang="en-US" sz="1400" dirty="0">
                  <a:latin typeface="+mn-ea"/>
                  <a:ea typeface="+mn-ea"/>
                </a:rPr>
                <a:t>와 </a:t>
              </a:r>
              <a:r>
                <a:rPr lang="en-US" altLang="ko-KR" sz="1400" dirty="0">
                  <a:latin typeface="+mn-ea"/>
                  <a:ea typeface="+mn-ea"/>
                </a:rPr>
                <a:t>QGIS</a:t>
              </a:r>
              <a:r>
                <a:rPr lang="ko-KR" altLang="en-US" sz="1400" dirty="0">
                  <a:latin typeface="+mn-ea"/>
                  <a:ea typeface="+mn-ea"/>
                </a:rPr>
                <a:t>의 </a:t>
              </a:r>
              <a:r>
                <a:rPr lang="ko-KR" altLang="en-US" sz="1400" dirty="0">
                  <a:latin typeface="+mn-ea"/>
                  <a:ea typeface="+mn-ea"/>
                </a:rPr>
                <a:t>벡터 </a:t>
              </a:r>
              <a:r>
                <a:rPr lang="ko-KR" altLang="en-US" sz="1400" dirty="0">
                  <a:latin typeface="+mn-ea"/>
                  <a:ea typeface="+mn-ea"/>
                </a:rPr>
                <a:t>데이터가 일치하는 지점을 </a:t>
              </a:r>
              <a:r>
                <a:rPr lang="ko-KR" altLang="en-US" sz="1400" dirty="0">
                  <a:latin typeface="+mn-ea"/>
                  <a:ea typeface="+mn-ea"/>
                </a:rPr>
                <a:t>맞춤으로써 </a:t>
              </a:r>
              <a:r>
                <a:rPr lang="en-US" altLang="ko-KR" sz="1400" dirty="0">
                  <a:latin typeface="+mn-ea"/>
                  <a:ea typeface="+mn-ea"/>
                </a:rPr>
                <a:t>GCP </a:t>
              </a:r>
              <a:r>
                <a:rPr lang="ko-KR" altLang="en-US" sz="1400" dirty="0">
                  <a:latin typeface="+mn-ea"/>
                  <a:ea typeface="+mn-ea"/>
                </a:rPr>
                <a:t>테이블을 완성</a:t>
              </a:r>
              <a:endParaRPr lang="en-US" altLang="ko-KR" sz="1400" dirty="0">
                <a:solidFill>
                  <a:srgbClr val="000000"/>
                </a:solidFill>
                <a:latin typeface="+mn-ea"/>
                <a:ea typeface="+mn-ea"/>
              </a:endParaRPr>
            </a:p>
            <a:p>
              <a:pPr marL="393300" indent="-342900" defTabSz="939800" eaLnBrk="0" fontAlgn="b" hangingPunct="0">
                <a:spcBef>
                  <a:spcPts val="36"/>
                </a:spcBef>
                <a:buFont typeface="+mj-ea"/>
                <a:buAutoNum type="circleNumDbPlain"/>
              </a:pP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‘From map canvas(                  )’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버튼을 클릭하여 서로 일치하는 지점을 맞추기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/>
              </a:r>
              <a:b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(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동서남북으로 균등하게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4~5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개 지점의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GCP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를 설정하는 것이 보다 정확함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)</a:t>
              </a:r>
            </a:p>
            <a:p>
              <a:pPr marL="393300" indent="-342900" defTabSz="939800" eaLnBrk="0" fontAlgn="b" hangingPunct="0">
                <a:spcBef>
                  <a:spcPts val="36"/>
                </a:spcBef>
                <a:buFont typeface="+mj-ea"/>
                <a:buAutoNum type="circleNumDbPlain"/>
              </a:pP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[Settings] -&gt;[Transformation settings]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에서 변환유형을 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‘Projective’, </a:t>
              </a:r>
              <a:r>
                <a:rPr lang="ko-KR" altLang="en-US" sz="1400" dirty="0" err="1">
                  <a:solidFill>
                    <a:srgbClr val="000000"/>
                  </a:solidFill>
                  <a:latin typeface="+mn-ea"/>
                  <a:ea typeface="+mn-ea"/>
                </a:rPr>
                <a:t>재샘플링을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‘Nearest neighbor’, Target SRS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는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‘EPSG:5174’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를 설정하고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,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출력 </a:t>
              </a:r>
              <a:r>
                <a:rPr lang="ko-KR" altLang="en-US" sz="1400" dirty="0" err="1">
                  <a:solidFill>
                    <a:srgbClr val="000000"/>
                  </a:solidFill>
                  <a:latin typeface="+mn-ea"/>
                  <a:ea typeface="+mn-ea"/>
                </a:rPr>
                <a:t>래스터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 이름을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</a:t>
              </a:r>
              <a:r>
                <a:rPr lang="en-US" altLang="ko-KR" sz="1400" dirty="0" err="1">
                  <a:solidFill>
                    <a:srgbClr val="000000"/>
                  </a:solidFill>
                  <a:latin typeface="+mn-ea"/>
                  <a:ea typeface="+mn-ea"/>
                </a:rPr>
                <a:t>Seoul_map_modified.tif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’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로 수정하여 저장하고 </a:t>
              </a:r>
              <a:r>
                <a:rPr lang="en-US" altLang="ko-KR" sz="1400" dirty="0">
                  <a:solidFill>
                    <a:srgbClr val="000000"/>
                  </a:solidFill>
                  <a:latin typeface="+mn-ea"/>
                  <a:ea typeface="+mn-ea"/>
                </a:rPr>
                <a:t>‘OK’ </a:t>
              </a:r>
              <a:r>
                <a:rPr lang="ko-KR" altLang="en-US" sz="1400" dirty="0">
                  <a:solidFill>
                    <a:srgbClr val="000000"/>
                  </a:solidFill>
                  <a:latin typeface="+mn-ea"/>
                  <a:ea typeface="+mn-ea"/>
                </a:rPr>
                <a:t>누르기</a:t>
              </a:r>
              <a:endParaRPr lang="en-US" altLang="ko-KR" sz="1400" dirty="0">
                <a:solidFill>
                  <a:srgbClr val="000000"/>
                </a:solidFill>
                <a:latin typeface="+mn-ea"/>
                <a:ea typeface="+mn-ea"/>
              </a:endParaRPr>
            </a:p>
            <a:p>
              <a:pPr marL="357188" indent="-306388" defTabSz="939800" eaLnBrk="0" fontAlgn="b" hangingPunct="0">
                <a:spcBef>
                  <a:spcPct val="30000"/>
                </a:spcBef>
              </a:pPr>
              <a:endParaRPr lang="en-US" altLang="ko-KR" sz="140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10" name="AutoShape 8"/>
            <p:cNvSpPr>
              <a:spLocks noChangeArrowheads="1"/>
            </p:cNvSpPr>
            <p:nvPr/>
          </p:nvSpPr>
          <p:spPr bwMode="auto">
            <a:xfrm>
              <a:off x="152400" y="1278831"/>
              <a:ext cx="1044954" cy="541855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prstTxWarp prst="textNoShape">
                <a:avLst/>
              </a:prstTxWarp>
            </a:bodyPr>
            <a:lstStyle/>
            <a:p>
              <a:pPr algn="ctr" defTabSz="912813">
                <a:lnSpc>
                  <a:spcPct val="135000"/>
                </a:lnSpc>
                <a:defRPr/>
              </a:pPr>
              <a:r>
                <a:rPr lang="en-US" altLang="ko-KR" sz="1400" b="1" dirty="0">
                  <a:solidFill>
                    <a:srgbClr val="FFFFFF"/>
                  </a:solidFill>
                </a:rPr>
                <a:t>GCP </a:t>
              </a:r>
              <a:r>
                <a:rPr lang="ko-KR" altLang="en-US" sz="1400" b="1" dirty="0">
                  <a:solidFill>
                    <a:srgbClr val="FFFFFF"/>
                  </a:solidFill>
                </a:rPr>
                <a:t>설정</a:t>
              </a:r>
              <a:endParaRPr lang="ko-KR" altLang="en-US" sz="1400" b="1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B7341D-8433-4B16-A513-80A448898E96}" type="slidenum">
              <a:rPr lang="ko-KR" altLang="en-US" smtClean="0"/>
              <a:pPr/>
              <a:t>49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</a:t>
            </a:r>
            <a:r>
              <a:rPr lang="ko-KR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실습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18" y="3858486"/>
            <a:ext cx="1081126" cy="2284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92469" y="1577727"/>
            <a:ext cx="39306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>
                <a:latin typeface="+mn-ea"/>
                <a:ea typeface="+mn-ea"/>
              </a:rPr>
              <a:t>고지도나</a:t>
            </a:r>
            <a:r>
              <a:rPr lang="ko-KR" altLang="en-US" sz="1000" dirty="0">
                <a:latin typeface="+mn-ea"/>
                <a:ea typeface="+mn-ea"/>
              </a:rPr>
              <a:t> 종이 지도 형태의 경우 자료를 </a:t>
            </a:r>
            <a:r>
              <a:rPr lang="ko-KR" altLang="en-US" sz="1000" dirty="0" err="1">
                <a:latin typeface="+mn-ea"/>
                <a:ea typeface="+mn-ea"/>
              </a:rPr>
              <a:t>스캐닝한</a:t>
            </a:r>
            <a:r>
              <a:rPr lang="ko-KR" altLang="en-US" sz="1000" dirty="0">
                <a:latin typeface="+mn-ea"/>
                <a:ea typeface="+mn-ea"/>
              </a:rPr>
              <a:t> 후 지상 기준점</a:t>
            </a:r>
            <a:r>
              <a:rPr lang="en-US" altLang="ko-KR" sz="1000" dirty="0">
                <a:latin typeface="+mn-ea"/>
                <a:ea typeface="+mn-ea"/>
              </a:rPr>
              <a:t>(GCP: Ground Control Point)</a:t>
            </a:r>
            <a:r>
              <a:rPr lang="ko-KR" altLang="en-US" sz="1000" dirty="0">
                <a:latin typeface="+mn-ea"/>
                <a:ea typeface="+mn-ea"/>
              </a:rPr>
              <a:t>를 설정하고 화면에서 추출하고자 하는 정보를 </a:t>
            </a:r>
            <a:r>
              <a:rPr lang="ko-KR" altLang="en-US" sz="1000" dirty="0" err="1">
                <a:latin typeface="+mn-ea"/>
                <a:ea typeface="+mn-ea"/>
              </a:rPr>
              <a:t>벡터라이징</a:t>
            </a:r>
            <a:r>
              <a:rPr lang="ko-KR" altLang="en-US" sz="1000" dirty="0">
                <a:latin typeface="+mn-ea"/>
                <a:ea typeface="+mn-ea"/>
              </a:rPr>
              <a:t> 할 수 있음</a:t>
            </a:r>
            <a:endParaRPr lang="ko-KR" altLang="en-US" sz="1000" dirty="0">
              <a:latin typeface="+mn-ea"/>
              <a:ea typeface="+mn-ea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423143" y="925189"/>
            <a:ext cx="3377356" cy="3883294"/>
            <a:chOff x="5042143" y="925189"/>
            <a:chExt cx="3377356" cy="3883294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2143" y="925189"/>
              <a:ext cx="3377356" cy="3883294"/>
            </a:xfrm>
            <a:prstGeom prst="rect">
              <a:avLst/>
            </a:prstGeom>
          </p:spPr>
        </p:pic>
        <p:sp>
          <p:nvSpPr>
            <p:cNvPr id="17" name="타원 16"/>
            <p:cNvSpPr/>
            <p:nvPr/>
          </p:nvSpPr>
          <p:spPr>
            <a:xfrm>
              <a:off x="5525814" y="2120462"/>
              <a:ext cx="173421" cy="1497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6955221" y="1389450"/>
              <a:ext cx="173421" cy="1497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7290628" y="1387403"/>
              <a:ext cx="173421" cy="1497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6148850" y="3431627"/>
              <a:ext cx="173421" cy="1497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7919182" y="2330610"/>
              <a:ext cx="173421" cy="1497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857640" y="3562214"/>
            <a:ext cx="2613674" cy="3247986"/>
            <a:chOff x="6437306" y="3219440"/>
            <a:chExt cx="2653008" cy="359076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7306" y="3219440"/>
              <a:ext cx="2653008" cy="3590760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7756634" y="3563007"/>
              <a:ext cx="1206063" cy="47296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039453" y="4260042"/>
              <a:ext cx="1923244" cy="20948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7094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err="1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설치전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주의사항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윈도우의 사용자 이름이 한글인 경우 많은 기능이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오동작함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확인방법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윈도우키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]-[R]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눌러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실행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창 띄우고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cmd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입력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버튼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이 때 뜬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도스창의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프롬프트가 모두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영문이어야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만약 사용자 이름이 한글이라면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?</a:t>
            </a: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제어판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 계정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–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다른 계정관리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새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추가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에서 영문이름 사용자 추가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 사용자 계정을 만든 후 이 계정으로 다시 로그인 후 설치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80" y="3908330"/>
            <a:ext cx="5419725" cy="24955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204" y="4059372"/>
            <a:ext cx="4101325" cy="240422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슬라이드 번호 개체 틀 2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B605CC0-6A7D-824C-B093-11F234C5C73D}" type="slidenum">
              <a:rPr lang="ko-KR" altLang="en-US"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pPr/>
              <a:t>50</a:t>
            </a:fld>
            <a:endParaRPr lang="ko-KR" altLang="en-US"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II-3. </a:t>
            </a:r>
            <a:r>
              <a:rPr lang="ko-KR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맑은 고딕" pitchFamily="50" charset="-128"/>
                <a:ea typeface="맑은 고딕" pitchFamily="50" charset="-128"/>
                <a:cs typeface="맑은 고딕" pitchFamily="50" charset="-128"/>
              </a:rPr>
              <a:t>데이터 가공 실습</a:t>
            </a:r>
            <a:endParaRPr lang="ko-KR" altLang="en-US" dirty="0"/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cs typeface="맑은 고딕" pitchFamily="50" charset="-128"/>
              </a:rPr>
              <a:t>출력용 지도 만들기 </a:t>
            </a:r>
            <a:endParaRPr lang="en-US" altLang="ko-KR" sz="1500" b="1" dirty="0">
              <a:solidFill>
                <a:srgbClr val="404040"/>
              </a:solidFill>
              <a:cs typeface="맑은 고딕" pitchFamily="50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2480" y="1449938"/>
            <a:ext cx="940492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60363" indent="-360363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① 출력을 위해 적절히 지도를 디자인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(ex.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서울시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2008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년 인구 주제도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) </a:t>
            </a:r>
          </a:p>
          <a:p>
            <a:pPr marL="360363" indent="-360363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②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[Project] -&gt; [New Print Composer]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실행 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Title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을 적절히 입력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(ex.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서울 주제도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)</a:t>
            </a:r>
          </a:p>
          <a:p>
            <a:pPr marL="360363" indent="-360363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[Composer] -&gt; [Page Setup]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을 선택하여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A4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크기의 방향은 가로로 선택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</a:t>
            </a:r>
          </a:p>
          <a:p>
            <a:pPr marL="360363" indent="-360363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④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[View] -&gt; [Zoom Full]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선택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‘Print Composer’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창에 지도와 제목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범례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축척 등을 추가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60363" indent="-360363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⑤ 각 객체들에 대해 스타일링을 적절하게 조절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560" y="4047086"/>
            <a:ext cx="2124075" cy="146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840" y="3109933"/>
            <a:ext cx="5710659" cy="3415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025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공식 버전 설치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hlinkClick r:id="rId2"/>
              </a:rPr>
              <a:t>http://www.qgis.org/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 접속하여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장기지원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(LTR)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 혹은 최신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버전을 내려 받음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설치 파일을 더블클릭하여 설치를 시작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 외의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자료는 설치하지 않음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기본적인 설정에 따라 설치를 완료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⑤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바탕화면 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시작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메뉴의 </a:t>
            </a:r>
            <a:r>
              <a:rPr lang="en-US" altLang="ko-KR" sz="1600" b="1" dirty="0" smtClean="0">
                <a:solidFill>
                  <a:srgbClr val="FF0000"/>
                </a:solidFill>
                <a:latin typeface="+mn-ea"/>
                <a:ea typeface="+mn-ea"/>
              </a:rPr>
              <a:t>QGIS Desktop 2.14.*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아이콘을 클릭하여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를 실행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/>
            </a:r>
            <a:b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</a:b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  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QGIS Browser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공간자료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단순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보기용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83" y="3546595"/>
            <a:ext cx="4564345" cy="25125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024" y="3984370"/>
            <a:ext cx="4105642" cy="196386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940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9131" y="2564904"/>
            <a:ext cx="5073819" cy="4050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UI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및 언어설정 등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시작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영문으로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옵션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언어설정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[U.S. English]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[Setting]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[Options…]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[Locale]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일반 정보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],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시스템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종료 후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재시작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013" y="3152041"/>
            <a:ext cx="5734099" cy="3463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플러그인 최신정보 유지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387520"/>
            <a:ext cx="940492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[Manage and install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…]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실행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910" y="1725083"/>
            <a:ext cx="7207490" cy="480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1001" y="910461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공식 문서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docs.qgis.org/2.14/ko/docs/index.html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27" y="1556792"/>
            <a:ext cx="8133136" cy="4908616"/>
          </a:xfrm>
          <a:prstGeom prst="rect">
            <a:avLst/>
          </a:prstGeom>
          <a:ln w="635">
            <a:solidFill>
              <a:schemeClr val="tx1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067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165100" indent="-114300" defTabSz="939800" eaLnBrk="0" fontAlgn="b" hangingPunct="0">
          <a:spcBef>
            <a:spcPct val="30000"/>
          </a:spcBef>
          <a:spcAft>
            <a:spcPct val="0"/>
          </a:spcAft>
          <a:buFont typeface="Arial" pitchFamily="34" charset="0"/>
          <a:buChar char="•"/>
          <a:defRPr sz="1400" dirty="0" smtClean="0">
            <a:solidFill>
              <a:srgbClr val="00000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23051</TotalTime>
  <Words>3066</Words>
  <Application>Microsoft Office PowerPoint</Application>
  <PresentationFormat>A4 용지(210x297mm)</PresentationFormat>
  <Paragraphs>584</Paragraphs>
  <Slides>50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62" baseType="lpstr">
      <vt:lpstr>Apple SD 산돌고딕 Neo 일반체</vt:lpstr>
      <vt:lpstr>HY헤드라인M</vt:lpstr>
      <vt:lpstr>Nanum Gothic</vt:lpstr>
      <vt:lpstr>굴림</vt:lpstr>
      <vt:lpstr>나눔고딕</vt:lpstr>
      <vt:lpstr>나눔고딕 Bold</vt:lpstr>
      <vt:lpstr>맑은 고딕</vt:lpstr>
      <vt:lpstr>Arial</vt:lpstr>
      <vt:lpstr>Calibri</vt:lpstr>
      <vt:lpstr>Tw Cen MT</vt:lpstr>
      <vt:lpstr>Wingdings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  <vt:lpstr>II-3. 데이터 가공 실습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OSS_FOSS4G</dc:title>
  <dc:subject>공간정보거점대학 FOSS4G 교육</dc:subject>
  <dc:creator>Minpa Lee</dc:creator>
  <cp:lastModifiedBy>Windows 사용자</cp:lastModifiedBy>
  <cp:revision>1869</cp:revision>
  <cp:lastPrinted>2016-09-05T05:29:38Z</cp:lastPrinted>
  <dcterms:created xsi:type="dcterms:W3CDTF">2012-08-14T08:22:03Z</dcterms:created>
  <dcterms:modified xsi:type="dcterms:W3CDTF">2017-03-04T08:15:33Z</dcterms:modified>
  <cp:category>FOSS4G</cp:category>
</cp:coreProperties>
</file>

<file path=docProps/thumbnail.jpeg>
</file>